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6"/>
  </p:handoutMasterIdLst>
  <p:sldIdLst>
    <p:sldId id="696" r:id="rId3"/>
    <p:sldId id="630" r:id="rId5"/>
    <p:sldId id="1034" r:id="rId6"/>
    <p:sldId id="921" r:id="rId7"/>
    <p:sldId id="928" r:id="rId8"/>
    <p:sldId id="991" r:id="rId9"/>
    <p:sldId id="1076" r:id="rId10"/>
    <p:sldId id="1692" r:id="rId11"/>
    <p:sldId id="1679" r:id="rId12"/>
    <p:sldId id="1693" r:id="rId13"/>
    <p:sldId id="1694" r:id="rId14"/>
    <p:sldId id="1683" r:id="rId15"/>
    <p:sldId id="922" r:id="rId16"/>
    <p:sldId id="923" r:id="rId17"/>
    <p:sldId id="924" r:id="rId18"/>
    <p:sldId id="1689" r:id="rId19"/>
    <p:sldId id="925" r:id="rId20"/>
    <p:sldId id="1684" r:id="rId21"/>
    <p:sldId id="1712" r:id="rId22"/>
    <p:sldId id="1037" r:id="rId23"/>
    <p:sldId id="1038" r:id="rId24"/>
    <p:sldId id="1044" r:id="rId25"/>
    <p:sldId id="1045" r:id="rId26"/>
    <p:sldId id="1686" r:id="rId27"/>
    <p:sldId id="1687" r:id="rId28"/>
    <p:sldId id="1713" r:id="rId29"/>
    <p:sldId id="1714" r:id="rId30"/>
    <p:sldId id="1715" r:id="rId31"/>
    <p:sldId id="1716" r:id="rId32"/>
    <p:sldId id="1717" r:id="rId33"/>
    <p:sldId id="1718" r:id="rId34"/>
    <p:sldId id="1030" r:id="rId35"/>
    <p:sldId id="1029" r:id="rId36"/>
    <p:sldId id="1071" r:id="rId37"/>
    <p:sldId id="1059" r:id="rId38"/>
    <p:sldId id="1065" r:id="rId39"/>
    <p:sldId id="1705" r:id="rId40"/>
    <p:sldId id="1700" r:id="rId41"/>
    <p:sldId id="1698" r:id="rId42"/>
    <p:sldId id="1701" r:id="rId43"/>
    <p:sldId id="1719" r:id="rId44"/>
    <p:sldId id="1702" r:id="rId45"/>
    <p:sldId id="1703" r:id="rId46"/>
    <p:sldId id="1720" r:id="rId47"/>
    <p:sldId id="1706" r:id="rId48"/>
    <p:sldId id="1707" r:id="rId49"/>
    <p:sldId id="1708" r:id="rId50"/>
    <p:sldId id="1709" r:id="rId51"/>
    <p:sldId id="1710" r:id="rId52"/>
    <p:sldId id="1711" r:id="rId53"/>
    <p:sldId id="1060" r:id="rId54"/>
    <p:sldId id="916" r:id="rId55"/>
  </p:sldIdLst>
  <p:sldSz cx="12192000" cy="6858000"/>
  <p:notesSz cx="6811645" cy="994537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45" userDrawn="1">
          <p15:clr>
            <a:srgbClr val="A4A3A4"/>
          </p15:clr>
        </p15:guide>
        <p15:guide id="2" pos="3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948"/>
    <a:srgbClr val="0066CC"/>
    <a:srgbClr val="00B0F0"/>
    <a:srgbClr val="0070C0"/>
    <a:srgbClr val="DFF1F2"/>
    <a:srgbClr val="A3D6D9"/>
    <a:srgbClr val="004586"/>
    <a:srgbClr val="FBBCA3"/>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3673" autoAdjust="0"/>
  </p:normalViewPr>
  <p:slideViewPr>
    <p:cSldViewPr snapToGrid="0" showGuides="1">
      <p:cViewPr varScale="1">
        <p:scale>
          <a:sx n="61" d="100"/>
          <a:sy n="61" d="100"/>
        </p:scale>
        <p:origin x="624" y="64"/>
      </p:cViewPr>
      <p:guideLst>
        <p:guide orient="horz" pos="2245"/>
        <p:guide pos="385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Geoffrey Hinton</a:t>
            </a:r>
            <a:endParaRPr lang="en-US" altLang="zh-CN" dirty="0"/>
          </a:p>
          <a:p>
            <a:r>
              <a:rPr lang="en-US" altLang="zh-CN" dirty="0"/>
              <a:t>1.</a:t>
            </a:r>
            <a:r>
              <a:rPr lang="zh-CN" altLang="en-US" dirty="0"/>
              <a:t>多隐层的神经网络具有优异的特征学习能力，学习得到的特征对数据有更本质的刻画，从而有利于可视化或分类；</a:t>
            </a:r>
            <a:endParaRPr lang="zh-CN" altLang="en-US" dirty="0"/>
          </a:p>
          <a:p>
            <a:r>
              <a:rPr lang="zh-CN" altLang="en-US" dirty="0"/>
              <a:t>　　</a:t>
            </a:r>
            <a:r>
              <a:rPr lang="en-US" altLang="zh-CN" dirty="0"/>
              <a:t>2.</a:t>
            </a:r>
            <a:r>
              <a:rPr lang="zh-CN" altLang="en-US" dirty="0"/>
              <a:t>深度神经网络在训练上的难度，可以通过“逐层初始化” 来有效克服。</a:t>
            </a:r>
            <a:endParaRPr lang="zh-CN" altLang="en-US" dirty="0"/>
          </a:p>
          <a:p>
            <a:r>
              <a:rPr lang="zh-CN" altLang="en-US" dirty="0"/>
              <a:t>而他们的研究方向，则全部都是机器学习的子类</a:t>
            </a:r>
            <a:r>
              <a:rPr lang="en-US" altLang="zh-CN" dirty="0"/>
              <a:t>--</a:t>
            </a:r>
            <a:r>
              <a:rPr lang="zh-CN" altLang="en-US" dirty="0"/>
              <a:t>深度学习。</a:t>
            </a:r>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Geoffrey Hinton</a:t>
            </a:r>
            <a:endParaRPr lang="en-US" altLang="zh-CN" dirty="0"/>
          </a:p>
          <a:p>
            <a:r>
              <a:rPr lang="en-US" altLang="zh-CN" dirty="0"/>
              <a:t>1.</a:t>
            </a:r>
            <a:r>
              <a:rPr lang="zh-CN" altLang="en-US" dirty="0"/>
              <a:t>多隐层的神经网络具有优异的特征学习能力，学习得到的特征对数据有更本质的刻画，从而有利于可视化或分类；</a:t>
            </a:r>
            <a:endParaRPr lang="zh-CN" altLang="en-US" dirty="0"/>
          </a:p>
          <a:p>
            <a:r>
              <a:rPr lang="zh-CN" altLang="en-US" dirty="0"/>
              <a:t>　　</a:t>
            </a:r>
            <a:r>
              <a:rPr lang="en-US" altLang="zh-CN" dirty="0"/>
              <a:t>2.</a:t>
            </a:r>
            <a:r>
              <a:rPr lang="zh-CN" altLang="en-US" dirty="0"/>
              <a:t>深度神经网络在训练上的难度，可以通过“逐层初始化” 来有效克服。</a:t>
            </a:r>
            <a:endParaRPr lang="zh-CN" altLang="en-US" dirty="0"/>
          </a:p>
          <a:p>
            <a:r>
              <a:rPr lang="zh-CN" altLang="en-US" dirty="0"/>
              <a:t>而他们的研究方向，则全部都是机器学习的子类</a:t>
            </a:r>
            <a:r>
              <a:rPr lang="en-US" altLang="zh-CN" dirty="0"/>
              <a:t>--</a:t>
            </a:r>
            <a:r>
              <a:rPr lang="zh-CN" altLang="en-US" dirty="0"/>
              <a:t>深度学习。</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Geoffrey Hinton</a:t>
            </a:r>
            <a:endParaRPr lang="en-US" altLang="zh-CN" dirty="0"/>
          </a:p>
          <a:p>
            <a:r>
              <a:rPr lang="en-US" altLang="zh-CN" dirty="0"/>
              <a:t>1.</a:t>
            </a:r>
            <a:r>
              <a:rPr lang="zh-CN" altLang="en-US" dirty="0"/>
              <a:t>多隐层的神经网络具有优异的特征学习能力，学习得到的特征对数据有更本质的刻画，从而有利于可视化或分类；</a:t>
            </a:r>
            <a:endParaRPr lang="zh-CN" altLang="en-US" dirty="0"/>
          </a:p>
          <a:p>
            <a:r>
              <a:rPr lang="zh-CN" altLang="en-US" dirty="0"/>
              <a:t>　　</a:t>
            </a:r>
            <a:r>
              <a:rPr lang="en-US" altLang="zh-CN" dirty="0"/>
              <a:t>2.</a:t>
            </a:r>
            <a:r>
              <a:rPr lang="zh-CN" altLang="en-US" dirty="0"/>
              <a:t>深度神经网络在训练上的难度，可以通过“逐层初始化” 来有效克服。</a:t>
            </a:r>
            <a:endParaRPr lang="zh-CN" altLang="en-US" dirty="0"/>
          </a:p>
          <a:p>
            <a:r>
              <a:rPr lang="zh-CN" altLang="en-US" dirty="0"/>
              <a:t>而他们的研究方向，则全部都是机器学习的子类</a:t>
            </a:r>
            <a:r>
              <a:rPr lang="en-US" altLang="zh-CN" dirty="0"/>
              <a:t>--</a:t>
            </a:r>
            <a:r>
              <a:rPr lang="zh-CN" altLang="en-US" dirty="0"/>
              <a:t>深度学习。</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700" marR="5080" algn="just">
              <a:lnSpc>
                <a:spcPct val="111000"/>
              </a:lnSpc>
              <a:spcBef>
                <a:spcPts val="100"/>
              </a:spcBef>
            </a:pPr>
            <a:r>
              <a:rPr lang="zh-CN" altLang="en-US" sz="1200" dirty="0">
                <a:solidFill>
                  <a:srgbClr val="2F5597"/>
                </a:solidFill>
                <a:latin typeface="微软雅黑" panose="020B0503020204020204" pitchFamily="34" charset="-122"/>
                <a:cs typeface="微软雅黑" panose="020B0503020204020204" pitchFamily="34" charset="-122"/>
              </a:rPr>
              <a:t>从</a:t>
            </a:r>
            <a:r>
              <a:rPr lang="en-US" altLang="zh-CN" sz="1200" dirty="0">
                <a:solidFill>
                  <a:srgbClr val="2F5597"/>
                </a:solidFill>
                <a:latin typeface="微软雅黑" panose="020B0503020204020204" pitchFamily="34" charset="-122"/>
                <a:cs typeface="微软雅黑" panose="020B0503020204020204" pitchFamily="34" charset="-122"/>
              </a:rPr>
              <a:t>2008</a:t>
            </a:r>
            <a:r>
              <a:rPr lang="zh-CN" altLang="en-US" sz="1200" dirty="0">
                <a:solidFill>
                  <a:srgbClr val="2F5597"/>
                </a:solidFill>
                <a:latin typeface="微软雅黑" panose="020B0503020204020204" pitchFamily="34" charset="-122"/>
                <a:cs typeface="微软雅黑" panose="020B0503020204020204" pitchFamily="34" charset="-122"/>
              </a:rPr>
              <a:t>年到现在，在图像识别和语音识别领域的成果激励下，人们也逐渐 </a:t>
            </a:r>
            <a:r>
              <a:rPr lang="zh-CN" altLang="en-US" sz="1200" spc="75" dirty="0">
                <a:solidFill>
                  <a:srgbClr val="2F5597"/>
                </a:solidFill>
                <a:latin typeface="微软雅黑" panose="020B0503020204020204" pitchFamily="34" charset="-122"/>
                <a:cs typeface="微软雅黑" panose="020B0503020204020204" pitchFamily="34" charset="-122"/>
              </a:rPr>
              <a:t>开始引入深度学习来做自然语言处理研究，由最初的词向量到</a:t>
            </a:r>
            <a:r>
              <a:rPr lang="en-US" altLang="zh-CN" sz="1200" spc="75" dirty="0">
                <a:solidFill>
                  <a:srgbClr val="2F5597"/>
                </a:solidFill>
                <a:latin typeface="微软雅黑" panose="020B0503020204020204" pitchFamily="34" charset="-122"/>
                <a:cs typeface="微软雅黑" panose="020B0503020204020204" pitchFamily="34" charset="-122"/>
              </a:rPr>
              <a:t>2013</a:t>
            </a:r>
            <a:r>
              <a:rPr lang="zh-CN" altLang="en-US" sz="1200" spc="75" dirty="0">
                <a:solidFill>
                  <a:srgbClr val="2F5597"/>
                </a:solidFill>
                <a:latin typeface="微软雅黑" panose="020B0503020204020204" pitchFamily="34" charset="-122"/>
                <a:cs typeface="微软雅黑" panose="020B0503020204020204" pitchFamily="34" charset="-122"/>
              </a:rPr>
              <a:t>年</a:t>
            </a:r>
            <a:endParaRPr lang="zh-CN" altLang="en-US" sz="1200" dirty="0">
              <a:latin typeface="微软雅黑" panose="020B0503020204020204" pitchFamily="34" charset="-122"/>
              <a:cs typeface="微软雅黑" panose="020B0503020204020204" pitchFamily="34" charset="-122"/>
            </a:endParaRPr>
          </a:p>
          <a:p>
            <a:pPr marL="12700" marR="13335" algn="just">
              <a:lnSpc>
                <a:spcPct val="111000"/>
              </a:lnSpc>
            </a:pPr>
            <a:r>
              <a:rPr lang="en-US" altLang="zh-CN" sz="1200" spc="15" dirty="0">
                <a:solidFill>
                  <a:srgbClr val="2F5597"/>
                </a:solidFill>
                <a:latin typeface="微软雅黑" panose="020B0503020204020204" pitchFamily="34" charset="-122"/>
                <a:cs typeface="微软雅黑" panose="020B0503020204020204" pitchFamily="34" charset="-122"/>
              </a:rPr>
              <a:t>word2vec</a:t>
            </a:r>
            <a:r>
              <a:rPr lang="zh-CN" altLang="en-US" sz="1200" spc="15" dirty="0">
                <a:solidFill>
                  <a:srgbClr val="2F5597"/>
                </a:solidFill>
                <a:latin typeface="微软雅黑" panose="020B0503020204020204" pitchFamily="34" charset="-122"/>
                <a:cs typeface="微软雅黑" panose="020B0503020204020204" pitchFamily="34" charset="-122"/>
              </a:rPr>
              <a:t>，</a:t>
            </a:r>
            <a:r>
              <a:rPr lang="zh-CN" altLang="en-US" sz="1200" spc="25" dirty="0">
                <a:solidFill>
                  <a:srgbClr val="2F5597"/>
                </a:solidFill>
                <a:latin typeface="微软雅黑" panose="020B0503020204020204" pitchFamily="34" charset="-122"/>
                <a:cs typeface="微软雅黑" panose="020B0503020204020204" pitchFamily="34" charset="-122"/>
              </a:rPr>
              <a:t>将深度学习与自然语言处理的结合推向了高潮，并在机器</a:t>
            </a:r>
            <a:r>
              <a:rPr lang="zh-CN" altLang="en-US" sz="1200" dirty="0">
                <a:solidFill>
                  <a:srgbClr val="2F5597"/>
                </a:solidFill>
                <a:latin typeface="微软雅黑" panose="020B0503020204020204" pitchFamily="34" charset="-122"/>
                <a:cs typeface="微软雅黑" panose="020B0503020204020204" pitchFamily="34" charset="-122"/>
              </a:rPr>
              <a:t>翻 </a:t>
            </a:r>
            <a:r>
              <a:rPr lang="zh-CN" altLang="en-US" sz="1200" spc="5" dirty="0">
                <a:solidFill>
                  <a:srgbClr val="2F5597"/>
                </a:solidFill>
                <a:latin typeface="微软雅黑" panose="020B0503020204020204" pitchFamily="34" charset="-122"/>
                <a:cs typeface="微软雅黑" panose="020B0503020204020204" pitchFamily="34" charset="-122"/>
              </a:rPr>
              <a:t>译、问答系统、阅读理解等领域取得了一定成功。深度学习是一个多层的 神经网络，从输入层开始经过逐层非线性的变化得到输出。从输入到输出 做端到端的训练。把输入到输出对的数据准备好，设计并训练一个神经网 </a:t>
            </a:r>
            <a:r>
              <a:rPr lang="zh-CN" altLang="en-US" sz="1200" dirty="0">
                <a:solidFill>
                  <a:srgbClr val="2F5597"/>
                </a:solidFill>
                <a:latin typeface="微软雅黑" panose="020B0503020204020204" pitchFamily="34" charset="-122"/>
                <a:cs typeface="微软雅黑" panose="020B0503020204020204" pitchFamily="34" charset="-122"/>
              </a:rPr>
              <a:t>络，即可执行预想的任务。</a:t>
            </a:r>
            <a:r>
              <a:rPr lang="en-US" altLang="zh-CN" sz="1200" dirty="0">
                <a:solidFill>
                  <a:srgbClr val="2F5597"/>
                </a:solidFill>
                <a:latin typeface="微软雅黑" panose="020B0503020204020204" pitchFamily="34" charset="-122"/>
                <a:cs typeface="微软雅黑" panose="020B0503020204020204" pitchFamily="34" charset="-122"/>
              </a:rPr>
              <a:t>RNN</a:t>
            </a:r>
            <a:r>
              <a:rPr lang="zh-CN" altLang="en-US" sz="1200" dirty="0">
                <a:solidFill>
                  <a:srgbClr val="2F5597"/>
                </a:solidFill>
                <a:latin typeface="微软雅黑" panose="020B0503020204020204" pitchFamily="34" charset="-122"/>
                <a:cs typeface="微软雅黑" panose="020B0503020204020204" pitchFamily="34" charset="-122"/>
              </a:rPr>
              <a:t>已经是自然语言护理最常用的方法之一，</a:t>
            </a:r>
            <a:endParaRPr lang="zh-CN" altLang="en-US" sz="1200" dirty="0">
              <a:latin typeface="微软雅黑" panose="020B0503020204020204" pitchFamily="34" charset="-122"/>
              <a:cs typeface="微软雅黑" panose="020B0503020204020204" pitchFamily="34" charset="-122"/>
            </a:endParaRPr>
          </a:p>
          <a:p>
            <a:pPr marL="12700" algn="just">
              <a:lnSpc>
                <a:spcPct val="100000"/>
              </a:lnSpc>
              <a:spcBef>
                <a:spcPts val="160"/>
              </a:spcBef>
            </a:pPr>
            <a:r>
              <a:rPr lang="en-US" altLang="zh-CN" sz="1200" spc="-5" dirty="0">
                <a:solidFill>
                  <a:srgbClr val="2F5597"/>
                </a:solidFill>
                <a:latin typeface="微软雅黑" panose="020B0503020204020204" pitchFamily="34" charset="-122"/>
                <a:cs typeface="微软雅黑" panose="020B0503020204020204" pitchFamily="34" charset="-122"/>
              </a:rPr>
              <a:t>GRU</a:t>
            </a:r>
            <a:r>
              <a:rPr lang="zh-CN" altLang="en-US" sz="1200" dirty="0">
                <a:solidFill>
                  <a:srgbClr val="2F5597"/>
                </a:solidFill>
                <a:latin typeface="微软雅黑" panose="020B0503020204020204" pitchFamily="34" charset="-122"/>
                <a:cs typeface="微软雅黑" panose="020B0503020204020204" pitchFamily="34" charset="-122"/>
              </a:rPr>
              <a:t>、</a:t>
            </a:r>
            <a:r>
              <a:rPr lang="en-US" altLang="zh-CN" sz="1200" spc="-5" dirty="0">
                <a:solidFill>
                  <a:srgbClr val="2F5597"/>
                </a:solidFill>
                <a:latin typeface="微软雅黑" panose="020B0503020204020204" pitchFamily="34" charset="-122"/>
                <a:cs typeface="微软雅黑" panose="020B0503020204020204" pitchFamily="34" charset="-122"/>
              </a:rPr>
              <a:t>LSTM</a:t>
            </a:r>
            <a:r>
              <a:rPr lang="zh-CN" altLang="en-US" sz="1200" spc="-80" dirty="0">
                <a:solidFill>
                  <a:srgbClr val="2F5597"/>
                </a:solidFill>
                <a:latin typeface="微软雅黑" panose="020B0503020204020204" pitchFamily="34" charset="-122"/>
                <a:cs typeface="微软雅黑" panose="020B0503020204020204" pitchFamily="34" charset="-122"/>
              </a:rPr>
              <a:t> </a:t>
            </a:r>
            <a:r>
              <a:rPr lang="zh-CN" altLang="en-US" sz="1200" dirty="0">
                <a:solidFill>
                  <a:srgbClr val="2F5597"/>
                </a:solidFill>
                <a:latin typeface="微软雅黑" panose="020B0503020204020204" pitchFamily="34" charset="-122"/>
                <a:cs typeface="微软雅黑" panose="020B0503020204020204" pitchFamily="34" charset="-122"/>
              </a:rPr>
              <a:t>等模型相继引发了一轮又一轮的热潮。</a:t>
            </a:r>
            <a:endParaRPr lang="zh-CN" altLang="en-US" sz="1200" dirty="0">
              <a:latin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FFCA173-1C42-4226-B669-291C410F467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700" marR="5080" algn="just">
              <a:lnSpc>
                <a:spcPct val="111000"/>
              </a:lnSpc>
              <a:spcBef>
                <a:spcPts val="100"/>
              </a:spcBef>
            </a:pPr>
            <a:r>
              <a:rPr lang="zh-CN" altLang="en-US" sz="1200" dirty="0">
                <a:solidFill>
                  <a:srgbClr val="2F5597"/>
                </a:solidFill>
                <a:latin typeface="微软雅黑" panose="020B0503020204020204" pitchFamily="34" charset="-122"/>
                <a:cs typeface="微软雅黑" panose="020B0503020204020204" pitchFamily="34" charset="-122"/>
              </a:rPr>
              <a:t>从</a:t>
            </a:r>
            <a:r>
              <a:rPr lang="en-US" altLang="zh-CN" sz="1200" dirty="0">
                <a:solidFill>
                  <a:srgbClr val="2F5597"/>
                </a:solidFill>
                <a:latin typeface="微软雅黑" panose="020B0503020204020204" pitchFamily="34" charset="-122"/>
                <a:cs typeface="微软雅黑" panose="020B0503020204020204" pitchFamily="34" charset="-122"/>
              </a:rPr>
              <a:t>2008</a:t>
            </a:r>
            <a:r>
              <a:rPr lang="zh-CN" altLang="en-US" sz="1200" dirty="0">
                <a:solidFill>
                  <a:srgbClr val="2F5597"/>
                </a:solidFill>
                <a:latin typeface="微软雅黑" panose="020B0503020204020204" pitchFamily="34" charset="-122"/>
                <a:cs typeface="微软雅黑" panose="020B0503020204020204" pitchFamily="34" charset="-122"/>
              </a:rPr>
              <a:t>年到现在，在图像识别和语音识别领域的成果激励下，人们也逐渐 </a:t>
            </a:r>
            <a:r>
              <a:rPr lang="zh-CN" altLang="en-US" sz="1200" spc="75" dirty="0">
                <a:solidFill>
                  <a:srgbClr val="2F5597"/>
                </a:solidFill>
                <a:latin typeface="微软雅黑" panose="020B0503020204020204" pitchFamily="34" charset="-122"/>
                <a:cs typeface="微软雅黑" panose="020B0503020204020204" pitchFamily="34" charset="-122"/>
              </a:rPr>
              <a:t>开始引入深度学习来做自然语言处理研究，由最初的词向量到</a:t>
            </a:r>
            <a:r>
              <a:rPr lang="en-US" altLang="zh-CN" sz="1200" spc="75" dirty="0">
                <a:solidFill>
                  <a:srgbClr val="2F5597"/>
                </a:solidFill>
                <a:latin typeface="微软雅黑" panose="020B0503020204020204" pitchFamily="34" charset="-122"/>
                <a:cs typeface="微软雅黑" panose="020B0503020204020204" pitchFamily="34" charset="-122"/>
              </a:rPr>
              <a:t>2013</a:t>
            </a:r>
            <a:r>
              <a:rPr lang="zh-CN" altLang="en-US" sz="1200" spc="75" dirty="0">
                <a:solidFill>
                  <a:srgbClr val="2F5597"/>
                </a:solidFill>
                <a:latin typeface="微软雅黑" panose="020B0503020204020204" pitchFamily="34" charset="-122"/>
                <a:cs typeface="微软雅黑" panose="020B0503020204020204" pitchFamily="34" charset="-122"/>
              </a:rPr>
              <a:t>年</a:t>
            </a:r>
            <a:endParaRPr lang="zh-CN" altLang="en-US" sz="1200" dirty="0">
              <a:latin typeface="微软雅黑" panose="020B0503020204020204" pitchFamily="34" charset="-122"/>
              <a:cs typeface="微软雅黑" panose="020B0503020204020204" pitchFamily="34" charset="-122"/>
            </a:endParaRPr>
          </a:p>
          <a:p>
            <a:pPr marL="12700" marR="13335" algn="just">
              <a:lnSpc>
                <a:spcPct val="111000"/>
              </a:lnSpc>
            </a:pPr>
            <a:r>
              <a:rPr lang="en-US" altLang="zh-CN" sz="1200" spc="15" dirty="0">
                <a:solidFill>
                  <a:srgbClr val="2F5597"/>
                </a:solidFill>
                <a:latin typeface="微软雅黑" panose="020B0503020204020204" pitchFamily="34" charset="-122"/>
                <a:cs typeface="微软雅黑" panose="020B0503020204020204" pitchFamily="34" charset="-122"/>
              </a:rPr>
              <a:t>word2vec</a:t>
            </a:r>
            <a:r>
              <a:rPr lang="zh-CN" altLang="en-US" sz="1200" spc="15" dirty="0">
                <a:solidFill>
                  <a:srgbClr val="2F5597"/>
                </a:solidFill>
                <a:latin typeface="微软雅黑" panose="020B0503020204020204" pitchFamily="34" charset="-122"/>
                <a:cs typeface="微软雅黑" panose="020B0503020204020204" pitchFamily="34" charset="-122"/>
              </a:rPr>
              <a:t>，</a:t>
            </a:r>
            <a:r>
              <a:rPr lang="zh-CN" altLang="en-US" sz="1200" spc="25" dirty="0">
                <a:solidFill>
                  <a:srgbClr val="2F5597"/>
                </a:solidFill>
                <a:latin typeface="微软雅黑" panose="020B0503020204020204" pitchFamily="34" charset="-122"/>
                <a:cs typeface="微软雅黑" panose="020B0503020204020204" pitchFamily="34" charset="-122"/>
              </a:rPr>
              <a:t>将深度学习与自然语言处理的结合推向了高潮，并在机器</a:t>
            </a:r>
            <a:r>
              <a:rPr lang="zh-CN" altLang="en-US" sz="1200" dirty="0">
                <a:solidFill>
                  <a:srgbClr val="2F5597"/>
                </a:solidFill>
                <a:latin typeface="微软雅黑" panose="020B0503020204020204" pitchFamily="34" charset="-122"/>
                <a:cs typeface="微软雅黑" panose="020B0503020204020204" pitchFamily="34" charset="-122"/>
              </a:rPr>
              <a:t>翻 </a:t>
            </a:r>
            <a:r>
              <a:rPr lang="zh-CN" altLang="en-US" sz="1200" spc="5" dirty="0">
                <a:solidFill>
                  <a:srgbClr val="2F5597"/>
                </a:solidFill>
                <a:latin typeface="微软雅黑" panose="020B0503020204020204" pitchFamily="34" charset="-122"/>
                <a:cs typeface="微软雅黑" panose="020B0503020204020204" pitchFamily="34" charset="-122"/>
              </a:rPr>
              <a:t>译、问答系统、阅读理解等领域取得了一定成功。深度学习是一个多层的 神经网络，从输入层开始经过逐层非线性的变化得到输出。从输入到输出 做端到端的训练。把输入到输出对的数据准备好，设计并训练一个神经网 </a:t>
            </a:r>
            <a:r>
              <a:rPr lang="zh-CN" altLang="en-US" sz="1200" dirty="0">
                <a:solidFill>
                  <a:srgbClr val="2F5597"/>
                </a:solidFill>
                <a:latin typeface="微软雅黑" panose="020B0503020204020204" pitchFamily="34" charset="-122"/>
                <a:cs typeface="微软雅黑" panose="020B0503020204020204" pitchFamily="34" charset="-122"/>
              </a:rPr>
              <a:t>络，即可执行预想的任务。</a:t>
            </a:r>
            <a:r>
              <a:rPr lang="en-US" altLang="zh-CN" sz="1200" dirty="0">
                <a:solidFill>
                  <a:srgbClr val="2F5597"/>
                </a:solidFill>
                <a:latin typeface="微软雅黑" panose="020B0503020204020204" pitchFamily="34" charset="-122"/>
                <a:cs typeface="微软雅黑" panose="020B0503020204020204" pitchFamily="34" charset="-122"/>
              </a:rPr>
              <a:t>RNN</a:t>
            </a:r>
            <a:r>
              <a:rPr lang="zh-CN" altLang="en-US" sz="1200" dirty="0">
                <a:solidFill>
                  <a:srgbClr val="2F5597"/>
                </a:solidFill>
                <a:latin typeface="微软雅黑" panose="020B0503020204020204" pitchFamily="34" charset="-122"/>
                <a:cs typeface="微软雅黑" panose="020B0503020204020204" pitchFamily="34" charset="-122"/>
              </a:rPr>
              <a:t>已经是自然语言护理最常用的方法之一，</a:t>
            </a:r>
            <a:endParaRPr lang="zh-CN" altLang="en-US" sz="1200" dirty="0">
              <a:latin typeface="微软雅黑" panose="020B0503020204020204" pitchFamily="34" charset="-122"/>
              <a:cs typeface="微软雅黑" panose="020B0503020204020204" pitchFamily="34" charset="-122"/>
            </a:endParaRPr>
          </a:p>
          <a:p>
            <a:pPr marL="12700" algn="just">
              <a:lnSpc>
                <a:spcPct val="100000"/>
              </a:lnSpc>
              <a:spcBef>
                <a:spcPts val="160"/>
              </a:spcBef>
            </a:pPr>
            <a:r>
              <a:rPr lang="en-US" altLang="zh-CN" sz="1200" spc="-5" dirty="0">
                <a:solidFill>
                  <a:srgbClr val="2F5597"/>
                </a:solidFill>
                <a:latin typeface="微软雅黑" panose="020B0503020204020204" pitchFamily="34" charset="-122"/>
                <a:cs typeface="微软雅黑" panose="020B0503020204020204" pitchFamily="34" charset="-122"/>
              </a:rPr>
              <a:t>GRU</a:t>
            </a:r>
            <a:r>
              <a:rPr lang="zh-CN" altLang="en-US" sz="1200" dirty="0">
                <a:solidFill>
                  <a:srgbClr val="2F5597"/>
                </a:solidFill>
                <a:latin typeface="微软雅黑" panose="020B0503020204020204" pitchFamily="34" charset="-122"/>
                <a:cs typeface="微软雅黑" panose="020B0503020204020204" pitchFamily="34" charset="-122"/>
              </a:rPr>
              <a:t>、</a:t>
            </a:r>
            <a:r>
              <a:rPr lang="en-US" altLang="zh-CN" sz="1200" spc="-5" dirty="0">
                <a:solidFill>
                  <a:srgbClr val="2F5597"/>
                </a:solidFill>
                <a:latin typeface="微软雅黑" panose="020B0503020204020204" pitchFamily="34" charset="-122"/>
                <a:cs typeface="微软雅黑" panose="020B0503020204020204" pitchFamily="34" charset="-122"/>
              </a:rPr>
              <a:t>LSTM</a:t>
            </a:r>
            <a:r>
              <a:rPr lang="zh-CN" altLang="en-US" sz="1200" spc="-80" dirty="0">
                <a:solidFill>
                  <a:srgbClr val="2F5597"/>
                </a:solidFill>
                <a:latin typeface="微软雅黑" panose="020B0503020204020204" pitchFamily="34" charset="-122"/>
                <a:cs typeface="微软雅黑" panose="020B0503020204020204" pitchFamily="34" charset="-122"/>
              </a:rPr>
              <a:t> </a:t>
            </a:r>
            <a:r>
              <a:rPr lang="zh-CN" altLang="en-US" sz="1200" dirty="0">
                <a:solidFill>
                  <a:srgbClr val="2F5597"/>
                </a:solidFill>
                <a:latin typeface="微软雅黑" panose="020B0503020204020204" pitchFamily="34" charset="-122"/>
                <a:cs typeface="微软雅黑" panose="020B0503020204020204" pitchFamily="34" charset="-122"/>
              </a:rPr>
              <a:t>等模型相继引发了一轮又一轮的热潮。</a:t>
            </a:r>
            <a:endParaRPr lang="zh-CN" altLang="en-US" sz="1200" dirty="0">
              <a:latin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FFCA173-1C42-4226-B669-291C410F467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700" marR="5080" algn="just">
              <a:lnSpc>
                <a:spcPct val="111000"/>
              </a:lnSpc>
              <a:spcBef>
                <a:spcPts val="100"/>
              </a:spcBef>
            </a:pPr>
            <a:r>
              <a:rPr lang="zh-CN" altLang="en-US" sz="1200" dirty="0">
                <a:solidFill>
                  <a:srgbClr val="2F5597"/>
                </a:solidFill>
                <a:latin typeface="微软雅黑" panose="020B0503020204020204" pitchFamily="34" charset="-122"/>
                <a:cs typeface="微软雅黑" panose="020B0503020204020204" pitchFamily="34" charset="-122"/>
              </a:rPr>
              <a:t>从</a:t>
            </a:r>
            <a:r>
              <a:rPr lang="en-US" altLang="zh-CN" sz="1200" dirty="0">
                <a:solidFill>
                  <a:srgbClr val="2F5597"/>
                </a:solidFill>
                <a:latin typeface="微软雅黑" panose="020B0503020204020204" pitchFamily="34" charset="-122"/>
                <a:cs typeface="微软雅黑" panose="020B0503020204020204" pitchFamily="34" charset="-122"/>
              </a:rPr>
              <a:t>2008</a:t>
            </a:r>
            <a:r>
              <a:rPr lang="zh-CN" altLang="en-US" sz="1200" dirty="0">
                <a:solidFill>
                  <a:srgbClr val="2F5597"/>
                </a:solidFill>
                <a:latin typeface="微软雅黑" panose="020B0503020204020204" pitchFamily="34" charset="-122"/>
                <a:cs typeface="微软雅黑" panose="020B0503020204020204" pitchFamily="34" charset="-122"/>
              </a:rPr>
              <a:t>年到现在，在图像识别和语音识别领域的成果激励下，人们也逐渐 </a:t>
            </a:r>
            <a:r>
              <a:rPr lang="zh-CN" altLang="en-US" sz="1200" spc="75" dirty="0">
                <a:solidFill>
                  <a:srgbClr val="2F5597"/>
                </a:solidFill>
                <a:latin typeface="微软雅黑" panose="020B0503020204020204" pitchFamily="34" charset="-122"/>
                <a:cs typeface="微软雅黑" panose="020B0503020204020204" pitchFamily="34" charset="-122"/>
              </a:rPr>
              <a:t>开始引入深度学习来做自然语言处理研究，由最初的词向量到</a:t>
            </a:r>
            <a:r>
              <a:rPr lang="en-US" altLang="zh-CN" sz="1200" spc="75" dirty="0">
                <a:solidFill>
                  <a:srgbClr val="2F5597"/>
                </a:solidFill>
                <a:latin typeface="微软雅黑" panose="020B0503020204020204" pitchFamily="34" charset="-122"/>
                <a:cs typeface="微软雅黑" panose="020B0503020204020204" pitchFamily="34" charset="-122"/>
              </a:rPr>
              <a:t>2013</a:t>
            </a:r>
            <a:r>
              <a:rPr lang="zh-CN" altLang="en-US" sz="1200" spc="75" dirty="0">
                <a:solidFill>
                  <a:srgbClr val="2F5597"/>
                </a:solidFill>
                <a:latin typeface="微软雅黑" panose="020B0503020204020204" pitchFamily="34" charset="-122"/>
                <a:cs typeface="微软雅黑" panose="020B0503020204020204" pitchFamily="34" charset="-122"/>
              </a:rPr>
              <a:t>年</a:t>
            </a:r>
            <a:endParaRPr lang="zh-CN" altLang="en-US" sz="1200" dirty="0">
              <a:latin typeface="微软雅黑" panose="020B0503020204020204" pitchFamily="34" charset="-122"/>
              <a:cs typeface="微软雅黑" panose="020B0503020204020204" pitchFamily="34" charset="-122"/>
            </a:endParaRPr>
          </a:p>
          <a:p>
            <a:pPr marL="12700" marR="13335" algn="just">
              <a:lnSpc>
                <a:spcPct val="111000"/>
              </a:lnSpc>
            </a:pPr>
            <a:r>
              <a:rPr lang="en-US" altLang="zh-CN" sz="1200" spc="15" dirty="0">
                <a:solidFill>
                  <a:srgbClr val="2F5597"/>
                </a:solidFill>
                <a:latin typeface="微软雅黑" panose="020B0503020204020204" pitchFamily="34" charset="-122"/>
                <a:cs typeface="微软雅黑" panose="020B0503020204020204" pitchFamily="34" charset="-122"/>
              </a:rPr>
              <a:t>word2vec</a:t>
            </a:r>
            <a:r>
              <a:rPr lang="zh-CN" altLang="en-US" sz="1200" spc="15" dirty="0">
                <a:solidFill>
                  <a:srgbClr val="2F5597"/>
                </a:solidFill>
                <a:latin typeface="微软雅黑" panose="020B0503020204020204" pitchFamily="34" charset="-122"/>
                <a:cs typeface="微软雅黑" panose="020B0503020204020204" pitchFamily="34" charset="-122"/>
              </a:rPr>
              <a:t>，</a:t>
            </a:r>
            <a:r>
              <a:rPr lang="zh-CN" altLang="en-US" sz="1200" spc="25" dirty="0">
                <a:solidFill>
                  <a:srgbClr val="2F5597"/>
                </a:solidFill>
                <a:latin typeface="微软雅黑" panose="020B0503020204020204" pitchFamily="34" charset="-122"/>
                <a:cs typeface="微软雅黑" panose="020B0503020204020204" pitchFamily="34" charset="-122"/>
              </a:rPr>
              <a:t>将深度学习与自然语言处理的结合推向了高潮，并在机器</a:t>
            </a:r>
            <a:r>
              <a:rPr lang="zh-CN" altLang="en-US" sz="1200" dirty="0">
                <a:solidFill>
                  <a:srgbClr val="2F5597"/>
                </a:solidFill>
                <a:latin typeface="微软雅黑" panose="020B0503020204020204" pitchFamily="34" charset="-122"/>
                <a:cs typeface="微软雅黑" panose="020B0503020204020204" pitchFamily="34" charset="-122"/>
              </a:rPr>
              <a:t>翻 </a:t>
            </a:r>
            <a:r>
              <a:rPr lang="zh-CN" altLang="en-US" sz="1200" spc="5" dirty="0">
                <a:solidFill>
                  <a:srgbClr val="2F5597"/>
                </a:solidFill>
                <a:latin typeface="微软雅黑" panose="020B0503020204020204" pitchFamily="34" charset="-122"/>
                <a:cs typeface="微软雅黑" panose="020B0503020204020204" pitchFamily="34" charset="-122"/>
              </a:rPr>
              <a:t>译、问答系统、阅读理解等领域取得了一定成功。深度学习是一个多层的 神经网络，从输入层开始经过逐层非线性的变化得到输出。从输入到输出 做端到端的训练。把输入到输出对的数据准备好，设计并训练一个神经网 </a:t>
            </a:r>
            <a:r>
              <a:rPr lang="zh-CN" altLang="en-US" sz="1200" dirty="0">
                <a:solidFill>
                  <a:srgbClr val="2F5597"/>
                </a:solidFill>
                <a:latin typeface="微软雅黑" panose="020B0503020204020204" pitchFamily="34" charset="-122"/>
                <a:cs typeface="微软雅黑" panose="020B0503020204020204" pitchFamily="34" charset="-122"/>
              </a:rPr>
              <a:t>络，即可执行预想的任务。</a:t>
            </a:r>
            <a:r>
              <a:rPr lang="en-US" altLang="zh-CN" sz="1200" dirty="0">
                <a:solidFill>
                  <a:srgbClr val="2F5597"/>
                </a:solidFill>
                <a:latin typeface="微软雅黑" panose="020B0503020204020204" pitchFamily="34" charset="-122"/>
                <a:cs typeface="微软雅黑" panose="020B0503020204020204" pitchFamily="34" charset="-122"/>
              </a:rPr>
              <a:t>RNN</a:t>
            </a:r>
            <a:r>
              <a:rPr lang="zh-CN" altLang="en-US" sz="1200" dirty="0">
                <a:solidFill>
                  <a:srgbClr val="2F5597"/>
                </a:solidFill>
                <a:latin typeface="微软雅黑" panose="020B0503020204020204" pitchFamily="34" charset="-122"/>
                <a:cs typeface="微软雅黑" panose="020B0503020204020204" pitchFamily="34" charset="-122"/>
              </a:rPr>
              <a:t>已经是自然语言护理最常用的方法之一，</a:t>
            </a:r>
            <a:endParaRPr lang="zh-CN" altLang="en-US" sz="1200" dirty="0">
              <a:latin typeface="微软雅黑" panose="020B0503020204020204" pitchFamily="34" charset="-122"/>
              <a:cs typeface="微软雅黑" panose="020B0503020204020204" pitchFamily="34" charset="-122"/>
            </a:endParaRPr>
          </a:p>
          <a:p>
            <a:pPr marL="12700" algn="just">
              <a:lnSpc>
                <a:spcPct val="100000"/>
              </a:lnSpc>
              <a:spcBef>
                <a:spcPts val="160"/>
              </a:spcBef>
            </a:pPr>
            <a:r>
              <a:rPr lang="en-US" altLang="zh-CN" sz="1200" spc="-5" dirty="0">
                <a:solidFill>
                  <a:srgbClr val="2F5597"/>
                </a:solidFill>
                <a:latin typeface="微软雅黑" panose="020B0503020204020204" pitchFamily="34" charset="-122"/>
                <a:cs typeface="微软雅黑" panose="020B0503020204020204" pitchFamily="34" charset="-122"/>
              </a:rPr>
              <a:t>GRU</a:t>
            </a:r>
            <a:r>
              <a:rPr lang="zh-CN" altLang="en-US" sz="1200" dirty="0">
                <a:solidFill>
                  <a:srgbClr val="2F5597"/>
                </a:solidFill>
                <a:latin typeface="微软雅黑" panose="020B0503020204020204" pitchFamily="34" charset="-122"/>
                <a:cs typeface="微软雅黑" panose="020B0503020204020204" pitchFamily="34" charset="-122"/>
              </a:rPr>
              <a:t>、</a:t>
            </a:r>
            <a:r>
              <a:rPr lang="en-US" altLang="zh-CN" sz="1200" spc="-5" dirty="0">
                <a:solidFill>
                  <a:srgbClr val="2F5597"/>
                </a:solidFill>
                <a:latin typeface="微软雅黑" panose="020B0503020204020204" pitchFamily="34" charset="-122"/>
                <a:cs typeface="微软雅黑" panose="020B0503020204020204" pitchFamily="34" charset="-122"/>
              </a:rPr>
              <a:t>LSTM</a:t>
            </a:r>
            <a:r>
              <a:rPr lang="zh-CN" altLang="en-US" sz="1200" spc="-80" dirty="0">
                <a:solidFill>
                  <a:srgbClr val="2F5597"/>
                </a:solidFill>
                <a:latin typeface="微软雅黑" panose="020B0503020204020204" pitchFamily="34" charset="-122"/>
                <a:cs typeface="微软雅黑" panose="020B0503020204020204" pitchFamily="34" charset="-122"/>
              </a:rPr>
              <a:t> </a:t>
            </a:r>
            <a:r>
              <a:rPr lang="zh-CN" altLang="en-US" sz="1200" dirty="0">
                <a:solidFill>
                  <a:srgbClr val="2F5597"/>
                </a:solidFill>
                <a:latin typeface="微软雅黑" panose="020B0503020204020204" pitchFamily="34" charset="-122"/>
                <a:cs typeface="微软雅黑" panose="020B0503020204020204" pitchFamily="34" charset="-122"/>
              </a:rPr>
              <a:t>等模型相继引发了一轮又一轮的热潮。</a:t>
            </a:r>
            <a:endParaRPr lang="zh-CN" altLang="en-US" sz="1200" dirty="0">
              <a:latin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FFCA173-1C42-4226-B669-291C410F467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7C6611-C4CB-4BA6-B035-A55273F25979}"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ED60EC5-1F68-43A4-8033-85A1E47CD70C}"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2.wmf"/><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1"/>
          <a:srcRect t="15490" b="23685"/>
          <a:stretch>
            <a:fillRect/>
          </a:stretch>
        </p:blipFill>
        <p:spPr>
          <a:xfrm>
            <a:off x="0" y="0"/>
            <a:ext cx="12192000" cy="3002280"/>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深度学习</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dirty="0">
                <a:solidFill>
                  <a:schemeClr val="bg1"/>
                </a:solidFill>
                <a:latin typeface="微软雅黑" panose="020B0503020204020204" pitchFamily="34" charset="-122"/>
                <a:ea typeface="微软雅黑" panose="020B0503020204020204" pitchFamily="34" charset="-122"/>
                <a:sym typeface="+mn-ea"/>
              </a:rPr>
              <a:t>引言</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84404" y="182906"/>
            <a:ext cx="8719958" cy="695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深度学习发展史</a:t>
            </a:r>
            <a:endParaRPr lang="zh-CN" altLang="en-US" dirty="0"/>
          </a:p>
        </p:txBody>
      </p:sp>
      <p:sp>
        <p:nvSpPr>
          <p:cNvPr id="3" name="文本框 2"/>
          <p:cNvSpPr txBox="1"/>
          <p:nvPr/>
        </p:nvSpPr>
        <p:spPr>
          <a:xfrm>
            <a:off x="684403" y="1257410"/>
            <a:ext cx="10813913" cy="5631180"/>
          </a:xfrm>
          <a:prstGeom prst="rect">
            <a:avLst/>
          </a:prstGeom>
          <a:noFill/>
        </p:spPr>
        <p:txBody>
          <a:bodyPr wrap="square">
            <a:spAutoFit/>
          </a:bodyPr>
          <a:lstStyle/>
          <a:p>
            <a:pPr algn="l">
              <a:lnSpc>
                <a:spcPct val="150000"/>
              </a:lnSpc>
            </a:pPr>
            <a:r>
              <a:rPr lang="en-US" altLang="zh-CN" b="0" i="0" dirty="0">
                <a:solidFill>
                  <a:srgbClr val="333333"/>
                </a:solidFill>
                <a:effectLst/>
                <a:cs typeface="Arial" panose="020B0604020202020204" pitchFamily="34" charset="0"/>
              </a:rPr>
              <a:t>2</a:t>
            </a:r>
            <a:r>
              <a:rPr lang="zh-CN" altLang="en-US" b="0" i="0" dirty="0">
                <a:solidFill>
                  <a:srgbClr val="333333"/>
                </a:solidFill>
                <a:effectLst/>
                <a:cs typeface="Arial" panose="020B0604020202020204" pitchFamily="34" charset="0"/>
              </a:rPr>
              <a:t>、‌</a:t>
            </a:r>
            <a:r>
              <a:rPr lang="zh-CN" altLang="en-US" b="1" i="0" dirty="0">
                <a:solidFill>
                  <a:srgbClr val="333333"/>
                </a:solidFill>
                <a:effectLst/>
                <a:cs typeface="Arial" panose="020B0604020202020204" pitchFamily="34" charset="0"/>
              </a:rPr>
              <a:t>第二次浪潮（</a:t>
            </a:r>
            <a:r>
              <a:rPr lang="en-US" altLang="zh-CN" b="1" i="0" dirty="0">
                <a:solidFill>
                  <a:srgbClr val="333333"/>
                </a:solidFill>
                <a:effectLst/>
                <a:cs typeface="Arial" panose="020B0604020202020204" pitchFamily="34" charset="0"/>
              </a:rPr>
              <a:t>1980s-1990s</a:t>
            </a:r>
            <a:r>
              <a:rPr lang="zh-CN" altLang="en-US" b="1" i="0" dirty="0">
                <a:solidFill>
                  <a:srgbClr val="333333"/>
                </a:solidFill>
                <a:effectLst/>
                <a:cs typeface="Arial" panose="020B0604020202020204" pitchFamily="34" charset="0"/>
              </a:rPr>
              <a:t>）：专家系统的实用化</a:t>
            </a:r>
            <a:r>
              <a:rPr lang="zh-CN" altLang="en-US" b="0" i="0" dirty="0">
                <a:solidFill>
                  <a:srgbClr val="333333"/>
                </a:solidFill>
                <a:effectLst/>
                <a:cs typeface="Arial" panose="020B0604020202020204" pitchFamily="34" charset="0"/>
              </a:rPr>
              <a:t>‌</a:t>
            </a:r>
            <a:endParaRPr lang="zh-CN" altLang="en-US" b="0" i="0" dirty="0">
              <a:solidFill>
                <a:srgbClr val="333333"/>
              </a:solidFill>
              <a:effectLst/>
              <a:cs typeface="Arial" panose="020B0604020202020204" pitchFamily="34" charset="0"/>
            </a:endParaRPr>
          </a:p>
          <a:p>
            <a:pPr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a:t>
            </a:r>
            <a:r>
              <a:rPr lang="zh-CN" altLang="en-US" b="1" i="0" dirty="0">
                <a:solidFill>
                  <a:srgbClr val="333333"/>
                </a:solidFill>
                <a:effectLst/>
                <a:cs typeface="Arial" panose="020B0604020202020204" pitchFamily="34" charset="0"/>
              </a:rPr>
              <a:t>时间范围</a:t>
            </a:r>
            <a:r>
              <a:rPr lang="zh-CN" altLang="en-US" b="0" i="0" dirty="0">
                <a:solidFill>
                  <a:srgbClr val="333333"/>
                </a:solidFill>
                <a:effectLst/>
                <a:cs typeface="Arial" panose="020B0604020202020204" pitchFamily="34" charset="0"/>
              </a:rPr>
              <a:t>‌：</a:t>
            </a:r>
            <a:endParaRPr lang="zh-CN" altLang="en-US" b="0" i="0" dirty="0">
              <a:solidFill>
                <a:srgbClr val="333333"/>
              </a:solidFill>
              <a:effectLst/>
              <a:cs typeface="Arial" panose="020B0604020202020204" pitchFamily="34" charset="0"/>
            </a:endParaRPr>
          </a:p>
          <a:p>
            <a:pPr lvl="1" algn="l">
              <a:lnSpc>
                <a:spcPct val="150000"/>
              </a:lnSpc>
              <a:buFont typeface="Arial" panose="020B0604020202020204" pitchFamily="34" charset="0"/>
              <a:buChar char="•"/>
            </a:pPr>
            <a:r>
              <a:rPr lang="en-US" altLang="zh-CN" b="0" i="0" dirty="0">
                <a:solidFill>
                  <a:srgbClr val="333333"/>
                </a:solidFill>
                <a:effectLst/>
                <a:cs typeface="Arial" panose="020B0604020202020204" pitchFamily="34" charset="0"/>
              </a:rPr>
              <a:t>1980</a:t>
            </a:r>
            <a:r>
              <a:rPr lang="zh-CN" altLang="en-US" b="0" i="0" dirty="0">
                <a:solidFill>
                  <a:srgbClr val="333333"/>
                </a:solidFill>
                <a:effectLst/>
                <a:cs typeface="Arial" panose="020B0604020202020204" pitchFamily="34" charset="0"/>
              </a:rPr>
              <a:t>年代至</a:t>
            </a:r>
            <a:r>
              <a:rPr lang="en-US" altLang="zh-CN" b="0" i="0" dirty="0">
                <a:solidFill>
                  <a:srgbClr val="333333"/>
                </a:solidFill>
                <a:effectLst/>
                <a:cs typeface="Arial" panose="020B0604020202020204" pitchFamily="34" charset="0"/>
              </a:rPr>
              <a:t>1990</a:t>
            </a:r>
            <a:r>
              <a:rPr lang="zh-CN" altLang="en-US" b="0" i="0" dirty="0">
                <a:solidFill>
                  <a:srgbClr val="333333"/>
                </a:solidFill>
                <a:effectLst/>
                <a:cs typeface="Arial" panose="020B0604020202020204" pitchFamily="34" charset="0"/>
              </a:rPr>
              <a:t>年代初期。</a:t>
            </a:r>
            <a:endParaRPr lang="zh-CN" altLang="en-US" b="0" i="0" dirty="0">
              <a:solidFill>
                <a:srgbClr val="333333"/>
              </a:solidFill>
              <a:effectLst/>
              <a:cs typeface="Arial" panose="020B0604020202020204" pitchFamily="34" charset="0"/>
            </a:endParaRPr>
          </a:p>
          <a:p>
            <a:pPr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a:t>
            </a:r>
            <a:r>
              <a:rPr lang="zh-CN" altLang="en-US" b="1" i="0" dirty="0">
                <a:solidFill>
                  <a:srgbClr val="333333"/>
                </a:solidFill>
                <a:effectLst/>
                <a:cs typeface="Arial" panose="020B0604020202020204" pitchFamily="34" charset="0"/>
              </a:rPr>
              <a:t>核心突破</a:t>
            </a:r>
            <a:r>
              <a:rPr lang="zh-CN" altLang="en-US" b="0" i="0" dirty="0">
                <a:solidFill>
                  <a:srgbClr val="333333"/>
                </a:solidFill>
                <a:effectLst/>
                <a:cs typeface="Arial" panose="020B0604020202020204" pitchFamily="34" charset="0"/>
              </a:rPr>
              <a:t>‌：</a:t>
            </a:r>
            <a:endParaRPr lang="zh-CN" altLang="en-US" b="0" i="0" dirty="0">
              <a:solidFill>
                <a:srgbClr val="333333"/>
              </a:solidFill>
              <a:effectLst/>
              <a:cs typeface="Arial" panose="020B0604020202020204" pitchFamily="34" charset="0"/>
            </a:endParaRPr>
          </a:p>
          <a:p>
            <a:pPr marL="742950" lvl="1" indent="-285750"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专家系统（如</a:t>
            </a:r>
            <a:r>
              <a:rPr lang="en-US" altLang="zh-CN" b="0" i="0" u="none" strike="noStrike" dirty="0">
                <a:solidFill>
                  <a:schemeClr val="tx1"/>
                </a:solidFill>
                <a:effectLst/>
                <a:cs typeface="Arial" panose="020B0604020202020204" pitchFamily="34" charset="0"/>
              </a:rPr>
              <a:t>DENDRAL</a:t>
            </a:r>
            <a:r>
              <a:rPr lang="zh-CN" altLang="en-US" b="0" i="0" dirty="0">
                <a:solidFill>
                  <a:srgbClr val="333333"/>
                </a:solidFill>
                <a:effectLst/>
                <a:cs typeface="Arial" panose="020B0604020202020204" pitchFamily="34" charset="0"/>
              </a:rPr>
              <a:t>）在化学、医疗等领域实现初步应用，通过知识库推理解决专业问题；</a:t>
            </a:r>
            <a:endParaRPr lang="zh-CN" altLang="en-US" b="0" i="0" dirty="0">
              <a:solidFill>
                <a:srgbClr val="333333"/>
              </a:solidFill>
              <a:effectLst/>
              <a:cs typeface="Arial" panose="020B0604020202020204" pitchFamily="34" charset="0"/>
            </a:endParaRPr>
          </a:p>
          <a:p>
            <a:pPr marL="742950" lvl="1" indent="-285750"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反向传播（</a:t>
            </a:r>
            <a:r>
              <a:rPr lang="en-US" altLang="zh-CN" b="0" i="0" dirty="0">
                <a:solidFill>
                  <a:srgbClr val="333333"/>
                </a:solidFill>
                <a:effectLst/>
                <a:cs typeface="Arial" panose="020B0604020202020204" pitchFamily="34" charset="0"/>
              </a:rPr>
              <a:t>BP</a:t>
            </a:r>
            <a:r>
              <a:rPr lang="zh-CN" altLang="en-US" b="0" i="0" dirty="0">
                <a:solidFill>
                  <a:srgbClr val="333333"/>
                </a:solidFill>
                <a:effectLst/>
                <a:cs typeface="Arial" panose="020B0604020202020204" pitchFamily="34" charset="0"/>
              </a:rPr>
              <a:t>）算法推动神经网络研究，为后续发展奠定基础。</a:t>
            </a:r>
            <a:endParaRPr lang="zh-CN" altLang="en-US" b="0" i="0" dirty="0">
              <a:solidFill>
                <a:srgbClr val="333333"/>
              </a:solidFill>
              <a:effectLst/>
              <a:cs typeface="Arial" panose="020B0604020202020204" pitchFamily="34" charset="0"/>
            </a:endParaRPr>
          </a:p>
          <a:p>
            <a:pPr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a:t>
            </a:r>
            <a:r>
              <a:rPr lang="zh-CN" altLang="en-US" b="1" i="0" dirty="0">
                <a:solidFill>
                  <a:srgbClr val="333333"/>
                </a:solidFill>
                <a:effectLst/>
                <a:cs typeface="Arial" panose="020B0604020202020204" pitchFamily="34" charset="0"/>
              </a:rPr>
              <a:t>局限与低谷</a:t>
            </a:r>
            <a:r>
              <a:rPr lang="zh-CN" altLang="en-US" b="0" i="0" dirty="0">
                <a:solidFill>
                  <a:srgbClr val="333333"/>
                </a:solidFill>
                <a:effectLst/>
                <a:cs typeface="Arial" panose="020B0604020202020204" pitchFamily="34" charset="0"/>
              </a:rPr>
              <a:t>‌：</a:t>
            </a:r>
            <a:endParaRPr lang="zh-CN" altLang="en-US" b="0" i="0" dirty="0">
              <a:solidFill>
                <a:srgbClr val="333333"/>
              </a:solidFill>
              <a:effectLst/>
              <a:cs typeface="Arial" panose="020B0604020202020204" pitchFamily="34" charset="0"/>
            </a:endParaRPr>
          </a:p>
          <a:p>
            <a:pPr lvl="1"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专家系统维护成本高、领域狭窄，加之</a:t>
            </a:r>
            <a:r>
              <a:rPr lang="en-US" altLang="zh-CN" b="0" i="0" dirty="0">
                <a:solidFill>
                  <a:srgbClr val="333333"/>
                </a:solidFill>
                <a:effectLst/>
                <a:cs typeface="Arial" panose="020B0604020202020204" pitchFamily="34" charset="0"/>
              </a:rPr>
              <a:t>BP</a:t>
            </a:r>
            <a:r>
              <a:rPr lang="zh-CN" altLang="en-US" b="0" i="0" dirty="0">
                <a:solidFill>
                  <a:srgbClr val="333333"/>
                </a:solidFill>
                <a:effectLst/>
                <a:cs typeface="Arial" panose="020B0604020202020204" pitchFamily="34" charset="0"/>
              </a:rPr>
              <a:t>算法存在梯度消失问题，</a:t>
            </a:r>
            <a:r>
              <a:rPr lang="en-US" altLang="zh-CN" b="0" i="0" dirty="0">
                <a:solidFill>
                  <a:srgbClr val="333333"/>
                </a:solidFill>
                <a:effectLst/>
                <a:cs typeface="Arial" panose="020B0604020202020204" pitchFamily="34" charset="0"/>
              </a:rPr>
              <a:t>1990</a:t>
            </a:r>
            <a:r>
              <a:rPr lang="zh-CN" altLang="en-US" b="0" i="0" dirty="0">
                <a:solidFill>
                  <a:srgbClr val="333333"/>
                </a:solidFill>
                <a:effectLst/>
                <a:cs typeface="Arial" panose="020B0604020202020204" pitchFamily="34" charset="0"/>
              </a:rPr>
              <a:t>年后再次遇冷。</a:t>
            </a:r>
            <a:endParaRPr lang="zh-CN" altLang="en-US" b="0" i="0" dirty="0">
              <a:solidFill>
                <a:srgbClr val="333333"/>
              </a:solidFill>
              <a:effectLst/>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84404" y="182906"/>
            <a:ext cx="8719958" cy="695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深度学习发展史</a:t>
            </a:r>
            <a:endParaRPr lang="zh-CN" altLang="en-US" dirty="0"/>
          </a:p>
        </p:txBody>
      </p:sp>
      <p:sp>
        <p:nvSpPr>
          <p:cNvPr id="3" name="文本框 2"/>
          <p:cNvSpPr txBox="1"/>
          <p:nvPr/>
        </p:nvSpPr>
        <p:spPr>
          <a:xfrm>
            <a:off x="684403" y="1458705"/>
            <a:ext cx="10813913" cy="5077460"/>
          </a:xfrm>
          <a:prstGeom prst="rect">
            <a:avLst/>
          </a:prstGeom>
          <a:noFill/>
        </p:spPr>
        <p:txBody>
          <a:bodyPr wrap="square">
            <a:spAutoFit/>
          </a:bodyPr>
          <a:lstStyle/>
          <a:p>
            <a:pPr algn="l">
              <a:lnSpc>
                <a:spcPct val="150000"/>
              </a:lnSpc>
            </a:pPr>
            <a:r>
              <a:rPr lang="en-US" altLang="zh-CN" b="0" i="0" dirty="0">
                <a:solidFill>
                  <a:srgbClr val="333333"/>
                </a:solidFill>
                <a:effectLst/>
                <a:cs typeface="Arial" panose="020B0604020202020204" pitchFamily="34" charset="0"/>
              </a:rPr>
              <a:t>3</a:t>
            </a:r>
            <a:r>
              <a:rPr lang="zh-CN" altLang="en-US" b="0" i="0" dirty="0">
                <a:solidFill>
                  <a:srgbClr val="333333"/>
                </a:solidFill>
                <a:effectLst/>
                <a:cs typeface="Arial" panose="020B0604020202020204" pitchFamily="34" charset="0"/>
              </a:rPr>
              <a:t>、‌</a:t>
            </a:r>
            <a:r>
              <a:rPr lang="zh-CN" altLang="en-US" b="1" i="0" dirty="0">
                <a:solidFill>
                  <a:srgbClr val="333333"/>
                </a:solidFill>
                <a:effectLst/>
                <a:cs typeface="Arial" panose="020B0604020202020204" pitchFamily="34" charset="0"/>
              </a:rPr>
              <a:t>第三次浪潮（</a:t>
            </a:r>
            <a:r>
              <a:rPr lang="en-US" altLang="zh-CN" b="1" i="0" dirty="0">
                <a:solidFill>
                  <a:srgbClr val="333333"/>
                </a:solidFill>
                <a:effectLst/>
                <a:cs typeface="Arial" panose="020B0604020202020204" pitchFamily="34" charset="0"/>
              </a:rPr>
              <a:t>2000s</a:t>
            </a:r>
            <a:r>
              <a:rPr lang="zh-CN" altLang="en-US" b="1" i="0" dirty="0">
                <a:solidFill>
                  <a:srgbClr val="333333"/>
                </a:solidFill>
                <a:effectLst/>
                <a:cs typeface="Arial" panose="020B0604020202020204" pitchFamily="34" charset="0"/>
              </a:rPr>
              <a:t>至今）：深度学习与感知智能的爆发</a:t>
            </a:r>
            <a:r>
              <a:rPr lang="zh-CN" altLang="en-US" b="0" i="0" dirty="0">
                <a:solidFill>
                  <a:srgbClr val="333333"/>
                </a:solidFill>
                <a:effectLst/>
                <a:cs typeface="Arial" panose="020B0604020202020204" pitchFamily="34" charset="0"/>
              </a:rPr>
              <a:t>‌</a:t>
            </a:r>
            <a:endParaRPr lang="zh-CN" altLang="en-US" b="0" i="0" dirty="0">
              <a:solidFill>
                <a:srgbClr val="333333"/>
              </a:solidFill>
              <a:effectLst/>
              <a:cs typeface="Arial" panose="020B0604020202020204" pitchFamily="34" charset="0"/>
            </a:endParaRPr>
          </a:p>
          <a:p>
            <a:pPr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a:t>
            </a:r>
            <a:r>
              <a:rPr lang="zh-CN" altLang="en-US" b="1" i="0" dirty="0">
                <a:solidFill>
                  <a:srgbClr val="333333"/>
                </a:solidFill>
                <a:effectLst/>
                <a:cs typeface="Arial" panose="020B0604020202020204" pitchFamily="34" charset="0"/>
              </a:rPr>
              <a:t>技术演进</a:t>
            </a:r>
            <a:r>
              <a:rPr lang="zh-CN" altLang="en-US" b="0" i="0" dirty="0">
                <a:solidFill>
                  <a:srgbClr val="333333"/>
                </a:solidFill>
                <a:effectLst/>
                <a:cs typeface="Arial" panose="020B0604020202020204" pitchFamily="34" charset="0"/>
              </a:rPr>
              <a:t>‌：</a:t>
            </a:r>
            <a:endParaRPr lang="zh-CN" altLang="en-US" b="0" i="0" dirty="0">
              <a:solidFill>
                <a:srgbClr val="333333"/>
              </a:solidFill>
              <a:effectLst/>
              <a:cs typeface="Arial" panose="020B0604020202020204" pitchFamily="34" charset="0"/>
            </a:endParaRPr>
          </a:p>
          <a:p>
            <a:pPr marL="742950" lvl="1" indent="-285750"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a:t>
            </a:r>
            <a:r>
              <a:rPr lang="en-US" altLang="zh-CN" b="1" i="0" dirty="0">
                <a:solidFill>
                  <a:srgbClr val="333333"/>
                </a:solidFill>
                <a:effectLst/>
                <a:cs typeface="Arial" panose="020B0604020202020204" pitchFamily="34" charset="0"/>
              </a:rPr>
              <a:t>2006</a:t>
            </a:r>
            <a:r>
              <a:rPr lang="zh-CN" altLang="en-US" b="1" i="0" dirty="0">
                <a:solidFill>
                  <a:srgbClr val="333333"/>
                </a:solidFill>
                <a:effectLst/>
                <a:cs typeface="Arial" panose="020B0604020202020204" pitchFamily="34" charset="0"/>
              </a:rPr>
              <a:t>年</a:t>
            </a:r>
            <a:r>
              <a:rPr lang="zh-CN" altLang="en-US" b="0" i="0" dirty="0">
                <a:solidFill>
                  <a:srgbClr val="333333"/>
                </a:solidFill>
                <a:effectLst/>
                <a:cs typeface="Arial" panose="020B0604020202020204" pitchFamily="34" charset="0"/>
              </a:rPr>
              <a:t>‌：深度学习算法突破，解决多层神经网络训练的梯度消失问题；</a:t>
            </a:r>
            <a:endParaRPr lang="zh-CN" altLang="en-US" b="0" i="0" dirty="0">
              <a:solidFill>
                <a:srgbClr val="333333"/>
              </a:solidFill>
              <a:effectLst/>
              <a:cs typeface="Arial" panose="020B0604020202020204" pitchFamily="34" charset="0"/>
            </a:endParaRPr>
          </a:p>
          <a:p>
            <a:pPr marL="742950" lvl="1" indent="-285750"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a:t>
            </a:r>
            <a:r>
              <a:rPr lang="en-US" altLang="zh-CN" b="1" i="0" dirty="0">
                <a:solidFill>
                  <a:srgbClr val="333333"/>
                </a:solidFill>
                <a:effectLst/>
                <a:cs typeface="Arial" panose="020B0604020202020204" pitchFamily="34" charset="0"/>
              </a:rPr>
              <a:t>2012</a:t>
            </a:r>
            <a:r>
              <a:rPr lang="zh-CN" altLang="en-US" b="1" i="0" dirty="0">
                <a:solidFill>
                  <a:srgbClr val="333333"/>
                </a:solidFill>
                <a:effectLst/>
                <a:cs typeface="Arial" panose="020B0604020202020204" pitchFamily="34" charset="0"/>
              </a:rPr>
              <a:t>年</a:t>
            </a:r>
            <a:r>
              <a:rPr lang="zh-CN" altLang="en-US" b="0" i="0" dirty="0">
                <a:solidFill>
                  <a:srgbClr val="333333"/>
                </a:solidFill>
                <a:effectLst/>
                <a:cs typeface="Arial" panose="020B0604020202020204" pitchFamily="34" charset="0"/>
              </a:rPr>
              <a:t>‌：</a:t>
            </a:r>
            <a:r>
              <a:rPr lang="en-US" altLang="zh-CN" b="0" i="0" dirty="0" err="1">
                <a:solidFill>
                  <a:srgbClr val="333333"/>
                </a:solidFill>
                <a:effectLst/>
                <a:cs typeface="Arial" panose="020B0604020202020204" pitchFamily="34" charset="0"/>
              </a:rPr>
              <a:t>AlexNet</a:t>
            </a:r>
            <a:r>
              <a:rPr lang="zh-CN" altLang="en-US" b="0" i="0" dirty="0">
                <a:solidFill>
                  <a:srgbClr val="333333"/>
                </a:solidFill>
                <a:effectLst/>
                <a:cs typeface="Arial" panose="020B0604020202020204" pitchFamily="34" charset="0"/>
              </a:rPr>
              <a:t>在图像识别竞赛中超越人类水平，标志感知智能成熟；</a:t>
            </a:r>
            <a:endParaRPr lang="zh-CN" altLang="en-US" b="0" i="0" dirty="0">
              <a:solidFill>
                <a:srgbClr val="333333"/>
              </a:solidFill>
              <a:effectLst/>
              <a:cs typeface="Arial" panose="020B0604020202020204" pitchFamily="34" charset="0"/>
            </a:endParaRPr>
          </a:p>
          <a:p>
            <a:pPr marL="742950" lvl="1" indent="-285750"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a:t>
            </a:r>
            <a:r>
              <a:rPr lang="en-US" altLang="zh-CN" b="1" i="0" dirty="0">
                <a:solidFill>
                  <a:srgbClr val="333333"/>
                </a:solidFill>
                <a:effectLst/>
                <a:cs typeface="Arial" panose="020B0604020202020204" pitchFamily="34" charset="0"/>
              </a:rPr>
              <a:t>2016</a:t>
            </a:r>
            <a:r>
              <a:rPr lang="zh-CN" altLang="en-US" b="1" i="0" dirty="0">
                <a:solidFill>
                  <a:srgbClr val="333333"/>
                </a:solidFill>
                <a:effectLst/>
                <a:cs typeface="Arial" panose="020B0604020202020204" pitchFamily="34" charset="0"/>
              </a:rPr>
              <a:t>年</a:t>
            </a:r>
            <a:r>
              <a:rPr lang="zh-CN" altLang="en-US" b="0" i="0" dirty="0">
                <a:solidFill>
                  <a:srgbClr val="333333"/>
                </a:solidFill>
                <a:effectLst/>
                <a:cs typeface="Arial" panose="020B0604020202020204" pitchFamily="34" charset="0"/>
              </a:rPr>
              <a:t>‌：</a:t>
            </a:r>
            <a:r>
              <a:rPr lang="en-US" altLang="zh-CN" b="0" i="0" u="none" strike="noStrike" dirty="0">
                <a:solidFill>
                  <a:srgbClr val="333333"/>
                </a:solidFill>
                <a:effectLst/>
                <a:cs typeface="Arial" panose="020B0604020202020204" pitchFamily="34" charset="0"/>
              </a:rPr>
              <a:t>AlphaGo</a:t>
            </a:r>
            <a:r>
              <a:rPr lang="zh-CN" altLang="en-US" b="0" i="0" dirty="0">
                <a:solidFill>
                  <a:srgbClr val="333333"/>
                </a:solidFill>
                <a:effectLst/>
                <a:cs typeface="Arial" panose="020B0604020202020204" pitchFamily="34" charset="0"/>
              </a:rPr>
              <a:t>击败围棋冠军，引发社会广泛关注；</a:t>
            </a:r>
            <a:endParaRPr lang="zh-CN" altLang="en-US" b="0" i="0" dirty="0">
              <a:solidFill>
                <a:srgbClr val="333333"/>
              </a:solidFill>
              <a:effectLst/>
              <a:cs typeface="Arial" panose="020B0604020202020204" pitchFamily="34" charset="0"/>
            </a:endParaRPr>
          </a:p>
          <a:p>
            <a:pPr marL="742950" lvl="1" indent="-285750"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a:t>
            </a:r>
            <a:r>
              <a:rPr lang="en-US" altLang="zh-CN" b="1" i="0" dirty="0">
                <a:solidFill>
                  <a:srgbClr val="333333"/>
                </a:solidFill>
                <a:effectLst/>
                <a:cs typeface="Arial" panose="020B0604020202020204" pitchFamily="34" charset="0"/>
              </a:rPr>
              <a:t>2020</a:t>
            </a:r>
            <a:r>
              <a:rPr lang="zh-CN" altLang="en-US" b="1" i="0" dirty="0">
                <a:solidFill>
                  <a:srgbClr val="333333"/>
                </a:solidFill>
                <a:effectLst/>
                <a:cs typeface="Arial" panose="020B0604020202020204" pitchFamily="34" charset="0"/>
              </a:rPr>
              <a:t>年代</a:t>
            </a:r>
            <a:r>
              <a:rPr lang="zh-CN" altLang="en-US" b="0" i="0" dirty="0">
                <a:solidFill>
                  <a:srgbClr val="333333"/>
                </a:solidFill>
                <a:effectLst/>
                <a:cs typeface="Arial" panose="020B0604020202020204" pitchFamily="34" charset="0"/>
              </a:rPr>
              <a:t>‌：生成式</a:t>
            </a:r>
            <a:r>
              <a:rPr lang="en-US" altLang="zh-CN" b="0" i="0" dirty="0">
                <a:solidFill>
                  <a:srgbClr val="333333"/>
                </a:solidFill>
                <a:effectLst/>
                <a:cs typeface="Arial" panose="020B0604020202020204" pitchFamily="34" charset="0"/>
              </a:rPr>
              <a:t>AI</a:t>
            </a:r>
            <a:r>
              <a:rPr lang="zh-CN" altLang="en-US" b="0" i="0" dirty="0">
                <a:solidFill>
                  <a:srgbClr val="333333"/>
                </a:solidFill>
                <a:effectLst/>
                <a:cs typeface="Arial" panose="020B0604020202020204" pitchFamily="34" charset="0"/>
              </a:rPr>
              <a:t>（如</a:t>
            </a:r>
            <a:r>
              <a:rPr lang="en-US" altLang="zh-CN" b="0" i="0" u="none" strike="noStrike" dirty="0">
                <a:solidFill>
                  <a:srgbClr val="333333"/>
                </a:solidFill>
                <a:effectLst/>
                <a:cs typeface="Arial" panose="020B0604020202020204" pitchFamily="34" charset="0"/>
              </a:rPr>
              <a:t>GPT-4</a:t>
            </a:r>
            <a:r>
              <a:rPr lang="zh-CN" altLang="en-US" b="0" i="0" dirty="0">
                <a:solidFill>
                  <a:srgbClr val="333333"/>
                </a:solidFill>
                <a:effectLst/>
                <a:cs typeface="Arial" panose="020B0604020202020204" pitchFamily="34" charset="0"/>
              </a:rPr>
              <a:t>）实现逻辑推理与创造性任务的飞跃。</a:t>
            </a:r>
            <a:endParaRPr lang="zh-CN" altLang="en-US" b="0" i="0" dirty="0">
              <a:solidFill>
                <a:srgbClr val="333333"/>
              </a:solidFill>
              <a:effectLst/>
              <a:cs typeface="Arial" panose="020B0604020202020204" pitchFamily="34" charset="0"/>
            </a:endParaRPr>
          </a:p>
          <a:p>
            <a:pPr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a:t>
            </a:r>
            <a:r>
              <a:rPr lang="zh-CN" altLang="en-US" b="1" i="0" dirty="0">
                <a:solidFill>
                  <a:srgbClr val="333333"/>
                </a:solidFill>
                <a:effectLst/>
                <a:cs typeface="Arial" panose="020B0604020202020204" pitchFamily="34" charset="0"/>
              </a:rPr>
              <a:t>产业影响</a:t>
            </a:r>
            <a:r>
              <a:rPr lang="zh-CN" altLang="en-US" b="0" i="0" dirty="0">
                <a:solidFill>
                  <a:srgbClr val="333333"/>
                </a:solidFill>
                <a:effectLst/>
                <a:cs typeface="Arial" panose="020B0604020202020204" pitchFamily="34" charset="0"/>
              </a:rPr>
              <a:t>‌：</a:t>
            </a:r>
            <a:endParaRPr lang="zh-CN" altLang="en-US" b="0" i="0" dirty="0">
              <a:solidFill>
                <a:srgbClr val="333333"/>
              </a:solidFill>
              <a:effectLst/>
              <a:cs typeface="Arial" panose="020B0604020202020204" pitchFamily="34" charset="0"/>
            </a:endParaRPr>
          </a:p>
          <a:p>
            <a:pPr lvl="1" algn="l">
              <a:lnSpc>
                <a:spcPct val="150000"/>
              </a:lnSpc>
              <a:buFont typeface="Arial" panose="020B0604020202020204" pitchFamily="34" charset="0"/>
              <a:buChar char="•"/>
            </a:pPr>
            <a:r>
              <a:rPr lang="zh-CN" altLang="en-US" b="0" i="0" dirty="0">
                <a:solidFill>
                  <a:srgbClr val="333333"/>
                </a:solidFill>
                <a:effectLst/>
                <a:cs typeface="Arial" panose="020B0604020202020204" pitchFamily="34" charset="0"/>
              </a:rPr>
              <a:t>语音识别、图像处理等技术接近人类水平，</a:t>
            </a:r>
            <a:r>
              <a:rPr lang="en-US" altLang="zh-CN" b="0" i="0" dirty="0">
                <a:solidFill>
                  <a:srgbClr val="333333"/>
                </a:solidFill>
                <a:effectLst/>
                <a:cs typeface="Arial" panose="020B0604020202020204" pitchFamily="34" charset="0"/>
              </a:rPr>
              <a:t>AI</a:t>
            </a:r>
            <a:r>
              <a:rPr lang="zh-CN" altLang="en-US" b="0" i="0" dirty="0">
                <a:solidFill>
                  <a:srgbClr val="333333"/>
                </a:solidFill>
                <a:effectLst/>
                <a:cs typeface="Arial" panose="020B0604020202020204" pitchFamily="34" charset="0"/>
              </a:rPr>
              <a:t>与医疗、金融、自动驾驶等场景深度融合。</a:t>
            </a:r>
            <a:endParaRPr lang="zh-CN" altLang="en-US" b="0" i="0" dirty="0">
              <a:solidFill>
                <a:srgbClr val="333333"/>
              </a:solidFill>
              <a:effectLst/>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84404" y="1185914"/>
            <a:ext cx="10942453" cy="5262245"/>
          </a:xfrm>
          <a:prstGeom prst="rect">
            <a:avLst/>
          </a:prstGeom>
          <a:noFill/>
        </p:spPr>
        <p:txBody>
          <a:bodyPr wrap="square" rtlCol="0">
            <a:spAutoFit/>
          </a:bodyPr>
          <a:lstStyle/>
          <a:p>
            <a:pPr>
              <a:lnSpc>
                <a:spcPct val="150000"/>
              </a:lnSpc>
            </a:pPr>
            <a:r>
              <a:rPr lang="zh-CN" altLang="en-US" sz="2800" b="1" dirty="0"/>
              <a:t>深度学习技术突破的驱动因素​</a:t>
            </a:r>
            <a:endParaRPr lang="en-US" altLang="zh-CN" sz="2800" b="1" dirty="0"/>
          </a:p>
          <a:p>
            <a:pPr>
              <a:lnSpc>
                <a:spcPct val="150000"/>
              </a:lnSpc>
            </a:pPr>
            <a:r>
              <a:rPr lang="en-US" altLang="zh-CN" sz="2800" dirty="0"/>
              <a:t>       1</a:t>
            </a:r>
            <a:r>
              <a:rPr lang="zh-CN" altLang="en-US" sz="2800" dirty="0"/>
              <a:t>、数据规模增长；</a:t>
            </a:r>
            <a:endParaRPr lang="en-US" altLang="zh-CN" sz="2800" dirty="0"/>
          </a:p>
          <a:p>
            <a:pPr>
              <a:lnSpc>
                <a:spcPct val="150000"/>
              </a:lnSpc>
            </a:pPr>
            <a:r>
              <a:rPr lang="en-US" altLang="zh-CN" sz="2800" dirty="0"/>
              <a:t>       2</a:t>
            </a:r>
            <a:r>
              <a:rPr lang="zh-CN" altLang="en-US" sz="2800" dirty="0"/>
              <a:t>、</a:t>
            </a:r>
            <a:r>
              <a:rPr lang="en-US" altLang="zh-CN" sz="2800" dirty="0"/>
              <a:t>GPU</a:t>
            </a:r>
            <a:r>
              <a:rPr lang="zh-CN" altLang="en-US" sz="2800" dirty="0"/>
              <a:t>算力提升；</a:t>
            </a:r>
            <a:endParaRPr lang="en-US" altLang="zh-CN" sz="2800" dirty="0"/>
          </a:p>
          <a:p>
            <a:pPr>
              <a:lnSpc>
                <a:spcPct val="150000"/>
              </a:lnSpc>
            </a:pPr>
            <a:r>
              <a:rPr lang="en-US" altLang="zh-CN" sz="2800" dirty="0"/>
              <a:t>       3</a:t>
            </a:r>
            <a:r>
              <a:rPr lang="zh-CN" altLang="en-US" sz="2800" dirty="0"/>
              <a:t>、开源工具普及（如</a:t>
            </a:r>
            <a:r>
              <a:rPr lang="en-US" altLang="zh-CN" sz="2800" dirty="0"/>
              <a:t>TensorFlow/</a:t>
            </a:r>
            <a:r>
              <a:rPr lang="en-US" altLang="zh-CN" sz="2800" dirty="0" err="1"/>
              <a:t>PyTorch</a:t>
            </a:r>
            <a:r>
              <a:rPr lang="zh-CN" altLang="en-US" sz="2800" dirty="0"/>
              <a:t>）。</a:t>
            </a:r>
            <a:endParaRPr lang="en-US" altLang="zh-CN" sz="2800" dirty="0"/>
          </a:p>
          <a:p>
            <a:pPr>
              <a:lnSpc>
                <a:spcPct val="150000"/>
              </a:lnSpc>
            </a:pPr>
            <a:r>
              <a:rPr lang="zh-CN" altLang="en-US" sz="2800" b="1" dirty="0"/>
              <a:t>‌未来方向‌</a:t>
            </a:r>
            <a:endParaRPr lang="en-US" altLang="zh-CN" sz="2800" b="1" dirty="0"/>
          </a:p>
          <a:p>
            <a:pPr>
              <a:lnSpc>
                <a:spcPct val="150000"/>
              </a:lnSpc>
            </a:pPr>
            <a:r>
              <a:rPr lang="zh-CN" altLang="en-US" sz="2800" dirty="0"/>
              <a:t>       当前研究聚焦认知智能（如因果推理与自我学习），推动</a:t>
            </a:r>
            <a:r>
              <a:rPr lang="en-US" altLang="zh-CN" sz="2800" dirty="0"/>
              <a:t>AI</a:t>
            </a:r>
            <a:r>
              <a:rPr lang="zh-CN" altLang="en-US" sz="2800" dirty="0"/>
              <a:t>从“感知”向“理解”跨越。技术瓶颈仍存，但</a:t>
            </a:r>
            <a:r>
              <a:rPr lang="en-US" altLang="zh-CN" sz="2800" dirty="0"/>
              <a:t>Transformer</a:t>
            </a:r>
            <a:r>
              <a:rPr lang="zh-CN" altLang="en-US" sz="2800" dirty="0"/>
              <a:t>架构与多模态模型的进展为通用人工智能</a:t>
            </a:r>
            <a:r>
              <a:rPr lang="en-US" altLang="zh-CN" sz="2800" dirty="0"/>
              <a:t>(AGI)</a:t>
            </a:r>
            <a:r>
              <a:rPr lang="zh-CN" altLang="en-US" sz="2800" dirty="0"/>
              <a:t>提供了潜在路径。</a:t>
            </a:r>
            <a:endParaRPr lang="en-US" altLang="zh-CN" sz="2800" dirty="0"/>
          </a:p>
        </p:txBody>
      </p:sp>
      <p:sp>
        <p:nvSpPr>
          <p:cNvPr id="2" name="文本框 22"/>
          <p:cNvSpPr txBox="1">
            <a:spLocks noChangeArrowheads="1"/>
          </p:cNvSpPr>
          <p:nvPr/>
        </p:nvSpPr>
        <p:spPr bwMode="auto">
          <a:xfrm>
            <a:off x="684404" y="182906"/>
            <a:ext cx="8719958" cy="695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深度学习发展史</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https://ask.qcloudimg.com/http-save/developer-news/hqjj9ezdvr.jpeg?imageView2/2/w/1620"/>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145749" y="1402241"/>
            <a:ext cx="4950251" cy="330016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68946" y="4803099"/>
            <a:ext cx="5743978" cy="1938992"/>
          </a:xfrm>
          <a:prstGeom prst="rect">
            <a:avLst/>
          </a:prstGeom>
          <a:noFill/>
        </p:spPr>
        <p:txBody>
          <a:bodyPr wrap="square" rtlCol="0">
            <a:spAutoFit/>
          </a:bodyPr>
          <a:lstStyle/>
          <a:p>
            <a:r>
              <a:rPr lang="zh-CN" altLang="en-US" b="1" dirty="0">
                <a:solidFill>
                  <a:schemeClr val="tx1"/>
                </a:solidFill>
              </a:rPr>
              <a:t>杨立昆</a:t>
            </a:r>
            <a:r>
              <a:rPr lang="en-US" altLang="zh-CN" dirty="0">
                <a:solidFill>
                  <a:schemeClr val="tx1"/>
                </a:solidFill>
              </a:rPr>
              <a:t>(Yann LeCun)</a:t>
            </a:r>
            <a:r>
              <a:rPr lang="zh-CN" altLang="en-US" dirty="0">
                <a:solidFill>
                  <a:schemeClr val="tx1"/>
                </a:solidFill>
              </a:rPr>
              <a:t>，</a:t>
            </a:r>
            <a:endParaRPr lang="en-US" altLang="zh-CN" dirty="0">
              <a:solidFill>
                <a:schemeClr val="tx1"/>
              </a:solidFill>
            </a:endParaRPr>
          </a:p>
          <a:p>
            <a:r>
              <a:rPr lang="zh-CN" altLang="en-US" b="1" dirty="0">
                <a:solidFill>
                  <a:schemeClr val="tx1"/>
                </a:solidFill>
              </a:rPr>
              <a:t>杰弗里</a:t>
            </a:r>
            <a:r>
              <a:rPr lang="en-US" altLang="zh-CN" b="1" dirty="0">
                <a:solidFill>
                  <a:schemeClr val="tx1"/>
                </a:solidFill>
              </a:rPr>
              <a:t>·</a:t>
            </a:r>
            <a:r>
              <a:rPr lang="zh-CN" altLang="en-US" b="1" dirty="0">
                <a:solidFill>
                  <a:schemeClr val="tx1"/>
                </a:solidFill>
              </a:rPr>
              <a:t>欣顿</a:t>
            </a:r>
            <a:r>
              <a:rPr lang="en-US" altLang="zh-CN" dirty="0">
                <a:solidFill>
                  <a:schemeClr val="tx1"/>
                </a:solidFill>
              </a:rPr>
              <a:t>(Geoffrey Hinton)</a:t>
            </a:r>
            <a:r>
              <a:rPr lang="zh-CN" altLang="en-US" dirty="0">
                <a:solidFill>
                  <a:schemeClr val="tx1"/>
                </a:solidFill>
              </a:rPr>
              <a:t>，</a:t>
            </a:r>
            <a:endParaRPr lang="en-US" altLang="zh-CN" dirty="0">
              <a:solidFill>
                <a:schemeClr val="tx1"/>
              </a:solidFill>
            </a:endParaRPr>
          </a:p>
          <a:p>
            <a:r>
              <a:rPr lang="zh-CN" altLang="en-US" b="1" dirty="0">
                <a:solidFill>
                  <a:schemeClr val="tx1"/>
                </a:solidFill>
              </a:rPr>
              <a:t>本吉奥</a:t>
            </a:r>
            <a:r>
              <a:rPr lang="en-US" altLang="zh-CN" dirty="0">
                <a:solidFill>
                  <a:schemeClr val="tx1"/>
                </a:solidFill>
              </a:rPr>
              <a:t>(Bengio)</a:t>
            </a:r>
            <a:r>
              <a:rPr lang="zh-CN" altLang="en-US" dirty="0">
                <a:solidFill>
                  <a:schemeClr val="tx1"/>
                </a:solidFill>
              </a:rPr>
              <a:t>，</a:t>
            </a:r>
            <a:endParaRPr lang="en-US" altLang="zh-CN" dirty="0">
              <a:solidFill>
                <a:schemeClr val="tx1"/>
              </a:solidFill>
            </a:endParaRPr>
          </a:p>
          <a:p>
            <a:r>
              <a:rPr lang="zh-CN" altLang="en-US" dirty="0">
                <a:solidFill>
                  <a:schemeClr val="tx1"/>
                </a:solidFill>
              </a:rPr>
              <a:t>三人共同获得了</a:t>
            </a:r>
            <a:r>
              <a:rPr lang="en-US" altLang="zh-CN" dirty="0">
                <a:solidFill>
                  <a:schemeClr val="tx1"/>
                </a:solidFill>
              </a:rPr>
              <a:t>2018</a:t>
            </a:r>
            <a:r>
              <a:rPr lang="zh-CN" altLang="en-US" dirty="0">
                <a:solidFill>
                  <a:schemeClr val="tx1"/>
                </a:solidFill>
              </a:rPr>
              <a:t>年计算机科学的最高奖项</a:t>
            </a:r>
            <a:r>
              <a:rPr lang="en-US" altLang="zh-CN" dirty="0">
                <a:solidFill>
                  <a:schemeClr val="tx1"/>
                </a:solidFill>
              </a:rPr>
              <a:t>——</a:t>
            </a:r>
            <a:r>
              <a:rPr lang="en-US" altLang="zh-CN" b="1" dirty="0">
                <a:solidFill>
                  <a:schemeClr val="tx1"/>
                </a:solidFill>
              </a:rPr>
              <a:t>ACM</a:t>
            </a:r>
            <a:r>
              <a:rPr lang="zh-CN" altLang="en-US" b="1" dirty="0">
                <a:solidFill>
                  <a:schemeClr val="tx1"/>
                </a:solidFill>
              </a:rPr>
              <a:t>图灵奖</a:t>
            </a:r>
            <a:r>
              <a:rPr lang="zh-CN" altLang="en-US" dirty="0">
                <a:solidFill>
                  <a:schemeClr val="tx1"/>
                </a:solidFill>
              </a:rPr>
              <a:t>。</a:t>
            </a:r>
            <a:endParaRPr lang="zh-CN" altLang="en-US" dirty="0">
              <a:solidFill>
                <a:schemeClr val="tx1"/>
              </a:solidFill>
            </a:endParaRPr>
          </a:p>
        </p:txBody>
      </p:sp>
      <p:pic>
        <p:nvPicPr>
          <p:cNvPr id="6" name="图片 5"/>
          <p:cNvPicPr>
            <a:picLocks noChangeAspect="1"/>
          </p:cNvPicPr>
          <p:nvPr/>
        </p:nvPicPr>
        <p:blipFill rotWithShape="1">
          <a:blip r:embed="rId2" cstate="hqprint">
            <a:extLst>
              <a:ext uri="{28A0092B-C50C-407E-A947-70E740481C1C}">
                <a14:useLocalDpi xmlns:a14="http://schemas.microsoft.com/office/drawing/2010/main" val="0"/>
              </a:ext>
            </a:extLst>
          </a:blip>
          <a:srcRect/>
          <a:stretch>
            <a:fillRect/>
          </a:stretch>
        </p:blipFill>
        <p:spPr>
          <a:xfrm>
            <a:off x="7572164" y="1366642"/>
            <a:ext cx="2733264" cy="3280130"/>
          </a:xfrm>
          <a:prstGeom prst="rect">
            <a:avLst/>
          </a:prstGeom>
        </p:spPr>
      </p:pic>
      <p:sp>
        <p:nvSpPr>
          <p:cNvPr id="13" name="文本框 22"/>
          <p:cNvSpPr txBox="1">
            <a:spLocks noChangeArrowheads="1"/>
          </p:cNvSpPr>
          <p:nvPr/>
        </p:nvSpPr>
        <p:spPr bwMode="auto">
          <a:xfrm>
            <a:off x="642983" y="25722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深度学习界的执牛耳者</a:t>
            </a:r>
            <a:br>
              <a:rPr lang="zh-CN" altLang="en-US" dirty="0"/>
            </a:br>
            <a:endParaRPr lang="zh-CN" altLang="en-US" dirty="0"/>
          </a:p>
        </p:txBody>
      </p:sp>
      <p:sp>
        <p:nvSpPr>
          <p:cNvPr id="2" name="矩形 1"/>
          <p:cNvSpPr/>
          <p:nvPr/>
        </p:nvSpPr>
        <p:spPr>
          <a:xfrm>
            <a:off x="7429980" y="4756740"/>
            <a:ext cx="4566690" cy="1569660"/>
          </a:xfrm>
          <a:prstGeom prst="rect">
            <a:avLst/>
          </a:prstGeom>
        </p:spPr>
        <p:txBody>
          <a:bodyPr wrap="square">
            <a:spAutoFit/>
          </a:bodyPr>
          <a:lstStyle/>
          <a:p>
            <a:r>
              <a:rPr lang="en-US" altLang="zh-CN" b="1" dirty="0"/>
              <a:t>Andrew Ng</a:t>
            </a:r>
            <a:r>
              <a:rPr lang="zh-CN" altLang="zh-CN" dirty="0"/>
              <a:t>，</a:t>
            </a:r>
            <a:endParaRPr lang="en-US" altLang="zh-CN" dirty="0"/>
          </a:p>
          <a:p>
            <a:r>
              <a:rPr lang="zh-CN" altLang="zh-CN" dirty="0"/>
              <a:t>中文名</a:t>
            </a:r>
            <a:r>
              <a:rPr lang="zh-CN" altLang="zh-CN" b="1" dirty="0"/>
              <a:t>吴恩达</a:t>
            </a:r>
            <a:r>
              <a:rPr lang="zh-CN" altLang="zh-CN" dirty="0"/>
              <a:t>，斯坦福大学副教授，</a:t>
            </a:r>
            <a:r>
              <a:rPr lang="zh-CN" altLang="en-US" dirty="0"/>
              <a:t>前“</a:t>
            </a:r>
            <a:r>
              <a:rPr lang="zh-CN" altLang="zh-CN" dirty="0"/>
              <a:t>百度大脑</a:t>
            </a:r>
            <a:r>
              <a:rPr lang="zh-CN" altLang="en-US" dirty="0"/>
              <a:t>“</a:t>
            </a:r>
            <a:r>
              <a:rPr lang="zh-CN" altLang="zh-CN" dirty="0"/>
              <a:t>的负责人与百度首席科学家。</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45750" y="4937045"/>
            <a:ext cx="4340650" cy="1692771"/>
          </a:xfrm>
          <a:prstGeom prst="rect">
            <a:avLst/>
          </a:prstGeom>
          <a:noFill/>
        </p:spPr>
        <p:txBody>
          <a:bodyPr wrap="square" rtlCol="0">
            <a:spAutoFit/>
          </a:bodyPr>
          <a:lstStyle/>
          <a:p>
            <a:r>
              <a:rPr lang="zh-CN" altLang="en-US" sz="2000" b="1" dirty="0"/>
              <a:t>李航，</a:t>
            </a:r>
            <a:r>
              <a:rPr lang="zh-CN" altLang="en-US" sz="2000" dirty="0"/>
              <a:t>现任字节跳动科技有限公司人工智能实验室总监，北京大学、南京大学客座教授，</a:t>
            </a:r>
            <a:r>
              <a:rPr lang="en-US" altLang="zh-CN" sz="2000" dirty="0"/>
              <a:t>IEEE </a:t>
            </a:r>
            <a:r>
              <a:rPr lang="zh-CN" altLang="en-US" sz="2000" dirty="0"/>
              <a:t>会士，</a:t>
            </a:r>
            <a:r>
              <a:rPr lang="en-US" altLang="zh-CN" sz="2000" dirty="0"/>
              <a:t>ACM</a:t>
            </a:r>
            <a:r>
              <a:rPr lang="zh-CN" altLang="en-US" sz="2000" dirty="0"/>
              <a:t>杰出科学家，</a:t>
            </a:r>
            <a:r>
              <a:rPr lang="en-US" altLang="zh-CN" sz="2000" dirty="0"/>
              <a:t>CCF</a:t>
            </a:r>
            <a:r>
              <a:rPr lang="zh-CN" altLang="en-US" sz="2000" dirty="0"/>
              <a:t>高级会员。</a:t>
            </a:r>
            <a:endParaRPr lang="en-US" altLang="zh-CN" sz="2000" dirty="0"/>
          </a:p>
          <a:p>
            <a:r>
              <a:rPr lang="zh-CN" altLang="en-US" sz="2000" dirty="0"/>
              <a:t>代表作：</a:t>
            </a:r>
            <a:r>
              <a:rPr lang="en-US" altLang="zh-CN" sz="2000" dirty="0"/>
              <a:t>《</a:t>
            </a:r>
            <a:r>
              <a:rPr lang="zh-CN" altLang="en-US" sz="2000" dirty="0"/>
              <a:t>统计学习方法</a:t>
            </a:r>
            <a:r>
              <a:rPr lang="en-US" altLang="zh-CN" sz="2000" dirty="0"/>
              <a:t>》</a:t>
            </a:r>
            <a:r>
              <a:rPr lang="zh-CN" altLang="en-US" sz="2000" dirty="0"/>
              <a:t>。</a:t>
            </a:r>
            <a:endParaRPr lang="en-US" altLang="zh-CN" sz="2000" dirty="0"/>
          </a:p>
        </p:txBody>
      </p:sp>
      <p:sp>
        <p:nvSpPr>
          <p:cNvPr id="13" name="文本框 22"/>
          <p:cNvSpPr txBox="1">
            <a:spLocks noChangeArrowheads="1"/>
          </p:cNvSpPr>
          <p:nvPr/>
        </p:nvSpPr>
        <p:spPr bwMode="auto">
          <a:xfrm>
            <a:off x="591468" y="19468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深度学习界的执牛耳者</a:t>
            </a:r>
            <a:endParaRPr lang="zh-CN" altLang="en-US" dirty="0"/>
          </a:p>
        </p:txBody>
      </p:sp>
      <p:sp>
        <p:nvSpPr>
          <p:cNvPr id="2" name="矩形 1"/>
          <p:cNvSpPr/>
          <p:nvPr/>
        </p:nvSpPr>
        <p:spPr>
          <a:xfrm>
            <a:off x="6744450" y="4931496"/>
            <a:ext cx="4105059" cy="1323439"/>
          </a:xfrm>
          <a:prstGeom prst="rect">
            <a:avLst/>
          </a:prstGeom>
        </p:spPr>
        <p:txBody>
          <a:bodyPr wrap="square">
            <a:spAutoFit/>
          </a:bodyPr>
          <a:lstStyle/>
          <a:p>
            <a:r>
              <a:rPr lang="zh-CN" altLang="en-US" sz="2000" b="1" dirty="0"/>
              <a:t>周志华</a:t>
            </a:r>
            <a:r>
              <a:rPr lang="zh-CN" altLang="zh-CN" sz="2000" dirty="0"/>
              <a:t>，</a:t>
            </a:r>
            <a:r>
              <a:rPr lang="zh-CN" altLang="en-US" sz="2000" dirty="0"/>
              <a:t>南京大学计算机科学与技术系主任、人工智能学院院长。</a:t>
            </a:r>
            <a:endParaRPr lang="zh-CN" altLang="en-US" sz="2000" dirty="0"/>
          </a:p>
          <a:p>
            <a:r>
              <a:rPr lang="zh-CN" altLang="en-US" sz="2000" dirty="0"/>
              <a:t>代表作：</a:t>
            </a:r>
            <a:r>
              <a:rPr lang="en-US" altLang="zh-CN" sz="2000" dirty="0"/>
              <a:t>《</a:t>
            </a:r>
            <a:r>
              <a:rPr lang="zh-CN" altLang="en-US" sz="2000" dirty="0"/>
              <a:t>机器学习</a:t>
            </a:r>
            <a:r>
              <a:rPr lang="en-US" altLang="zh-CN" sz="2000" dirty="0"/>
              <a:t>》</a:t>
            </a:r>
            <a:r>
              <a:rPr lang="zh-CN" altLang="en-US" sz="2000" dirty="0"/>
              <a:t>（俗称西瓜书）。</a:t>
            </a:r>
            <a:endParaRPr lang="zh-CN" altLang="en-US" sz="2000" dirty="0"/>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3326" t="7032" r="27801"/>
          <a:stretch>
            <a:fillRect/>
          </a:stretch>
        </p:blipFill>
        <p:spPr>
          <a:xfrm>
            <a:off x="7196918" y="1299250"/>
            <a:ext cx="2852785" cy="3574829"/>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6955" y="1295343"/>
            <a:ext cx="2661870" cy="35826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33823" y="4937043"/>
            <a:ext cx="4591116" cy="1631216"/>
          </a:xfrm>
          <a:prstGeom prst="rect">
            <a:avLst/>
          </a:prstGeom>
          <a:noFill/>
        </p:spPr>
        <p:txBody>
          <a:bodyPr wrap="square" rtlCol="0">
            <a:spAutoFit/>
          </a:bodyPr>
          <a:lstStyle/>
          <a:p>
            <a:r>
              <a:rPr lang="zh-CN" altLang="en-US" sz="2000" b="1" dirty="0"/>
              <a:t>陈天奇，</a:t>
            </a:r>
            <a:r>
              <a:rPr lang="zh-CN" altLang="en-US" sz="2000" dirty="0"/>
              <a:t>机器学习领域著名的青年华人学者之一，本科毕业于上海交通大学</a:t>
            </a:r>
            <a:r>
              <a:rPr lang="en-US" altLang="zh-CN" sz="2000" dirty="0"/>
              <a:t>ACM</a:t>
            </a:r>
            <a:r>
              <a:rPr lang="zh-CN" altLang="en-US" sz="2000" dirty="0"/>
              <a:t>班，博士毕业于华盛顿大学计算机系。</a:t>
            </a:r>
            <a:endParaRPr lang="en-US" altLang="zh-CN" sz="2000" dirty="0"/>
          </a:p>
          <a:p>
            <a:r>
              <a:rPr lang="zh-CN" altLang="en-US" sz="2000" dirty="0"/>
              <a:t>主要贡献：设计了</a:t>
            </a:r>
            <a:r>
              <a:rPr lang="en-US" altLang="zh-CN" sz="2000" dirty="0" err="1"/>
              <a:t>XGBoost</a:t>
            </a:r>
            <a:r>
              <a:rPr lang="zh-CN" altLang="en-US" sz="2000" dirty="0"/>
              <a:t>算法。</a:t>
            </a:r>
            <a:endParaRPr lang="en-US" altLang="zh-CN" sz="2000" dirty="0"/>
          </a:p>
        </p:txBody>
      </p:sp>
      <p:sp>
        <p:nvSpPr>
          <p:cNvPr id="13" name="文本框 22"/>
          <p:cNvSpPr txBox="1">
            <a:spLocks noChangeArrowheads="1"/>
          </p:cNvSpPr>
          <p:nvPr/>
        </p:nvSpPr>
        <p:spPr bwMode="auto">
          <a:xfrm>
            <a:off x="597907" y="246657"/>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深度学习界的执牛耳者</a:t>
            </a:r>
            <a:endParaRPr lang="zh-CN" altLang="en-US" dirty="0"/>
          </a:p>
        </p:txBody>
      </p:sp>
      <p:sp>
        <p:nvSpPr>
          <p:cNvPr id="2" name="矩形 1"/>
          <p:cNvSpPr/>
          <p:nvPr/>
        </p:nvSpPr>
        <p:spPr>
          <a:xfrm>
            <a:off x="6285507" y="4937044"/>
            <a:ext cx="5167584" cy="1692771"/>
          </a:xfrm>
          <a:prstGeom prst="rect">
            <a:avLst/>
          </a:prstGeom>
        </p:spPr>
        <p:txBody>
          <a:bodyPr wrap="square">
            <a:spAutoFit/>
          </a:bodyPr>
          <a:lstStyle/>
          <a:p>
            <a:r>
              <a:rPr lang="zh-CN" altLang="en-US" sz="2000" b="1" dirty="0"/>
              <a:t>何恺明</a:t>
            </a:r>
            <a:r>
              <a:rPr lang="zh-CN" altLang="zh-CN" sz="2000" dirty="0"/>
              <a:t>，</a:t>
            </a:r>
            <a:r>
              <a:rPr lang="zh-CN" altLang="en-US" sz="2000" dirty="0"/>
              <a:t>本科就读于清华大学，博士毕业于香港中文大学多媒体实验室。</a:t>
            </a:r>
            <a:r>
              <a:rPr lang="en-US" altLang="zh-CN" sz="2000" dirty="0"/>
              <a:t>2016</a:t>
            </a:r>
            <a:r>
              <a:rPr lang="zh-CN" altLang="en-US" sz="2000" dirty="0"/>
              <a:t>年，加入</a:t>
            </a:r>
            <a:r>
              <a:rPr lang="en-US" altLang="zh-CN" sz="2000" dirty="0"/>
              <a:t>Facebook AI Research(FAIR)</a:t>
            </a:r>
            <a:r>
              <a:rPr lang="zh-CN" altLang="en-US" sz="2000" dirty="0"/>
              <a:t>担任研究科学家。</a:t>
            </a:r>
            <a:endParaRPr lang="zh-CN" altLang="en-US" sz="2000" dirty="0"/>
          </a:p>
          <a:p>
            <a:r>
              <a:rPr lang="zh-CN" altLang="en-US" sz="2000" dirty="0"/>
              <a:t>主要贡献：设计了</a:t>
            </a:r>
            <a:r>
              <a:rPr lang="en-US" altLang="zh-CN" sz="2000" dirty="0" err="1"/>
              <a:t>ResNet</a:t>
            </a:r>
            <a:r>
              <a:rPr lang="zh-CN" altLang="en-US" sz="2000" dirty="0"/>
              <a:t>。</a:t>
            </a:r>
            <a:endParaRPr lang="zh-CN" altLang="en-US" sz="2000" dirty="0"/>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8" name="Picture 4" descr="https://image.jiqizhixin.com/uploads/editor/857475d9-f530-425d-9b0e-62e3c0f30fff/640.jpe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0522" t="-273" r="16284" b="273"/>
          <a:stretch>
            <a:fillRect/>
          </a:stretch>
        </p:blipFill>
        <p:spPr bwMode="auto">
          <a:xfrm>
            <a:off x="1829014" y="1282889"/>
            <a:ext cx="2674629" cy="3654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kimg.cdn.bcebos.com/pic/377adab44aed2e7324ede73d8a01a18b87d6fa9f?x-bce-process=image/resize,m_lfit,w_268,limit_1/format,f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060" y="1282889"/>
            <a:ext cx="2600055" cy="3594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33823" y="4937043"/>
            <a:ext cx="4591116" cy="1938992"/>
          </a:xfrm>
          <a:prstGeom prst="rect">
            <a:avLst/>
          </a:prstGeom>
          <a:noFill/>
        </p:spPr>
        <p:txBody>
          <a:bodyPr wrap="square" rtlCol="0">
            <a:spAutoFit/>
          </a:bodyPr>
          <a:lstStyle/>
          <a:p>
            <a:r>
              <a:rPr lang="zh-CN" altLang="en-US" sz="2000" b="1" dirty="0"/>
              <a:t>梁文峰</a:t>
            </a:r>
            <a:r>
              <a:rPr lang="zh-CN" altLang="en-US" sz="2000" dirty="0"/>
              <a:t>，</a:t>
            </a:r>
            <a:r>
              <a:rPr lang="en-US" altLang="zh-CN" sz="2000" dirty="0"/>
              <a:t>1985</a:t>
            </a:r>
            <a:r>
              <a:rPr lang="zh-CN" altLang="en-US" sz="2000" dirty="0"/>
              <a:t>年出生于广东湛江，是中国人工智能领域的杰出代表，也是</a:t>
            </a:r>
            <a:r>
              <a:rPr lang="en-US" altLang="zh-CN" sz="2000" dirty="0"/>
              <a:t>DeepSeek</a:t>
            </a:r>
            <a:r>
              <a:rPr lang="zh-CN" altLang="en-US" sz="2000" dirty="0"/>
              <a:t>的创始人。他以其卓越的技术创新能力和商业洞察力，成为全球</a:t>
            </a:r>
            <a:r>
              <a:rPr lang="en-US" altLang="zh-CN" sz="2000" dirty="0"/>
              <a:t>AI</a:t>
            </a:r>
            <a:r>
              <a:rPr lang="zh-CN" altLang="en-US" sz="2000" dirty="0"/>
              <a:t>行业的重要人物。‌</a:t>
            </a:r>
            <a:br>
              <a:rPr lang="zh-CN" altLang="en-US" sz="2000" dirty="0"/>
            </a:br>
            <a:r>
              <a:rPr lang="zh-CN" altLang="en-US" sz="2000" dirty="0"/>
              <a:t>主要贡献：</a:t>
            </a:r>
            <a:r>
              <a:rPr lang="en-US" altLang="zh-CN" sz="2000" dirty="0"/>
              <a:t>DeepSeek</a:t>
            </a:r>
            <a:r>
              <a:rPr lang="zh-CN" altLang="en-US" sz="2000" dirty="0"/>
              <a:t>的创始人。</a:t>
            </a:r>
            <a:endParaRPr lang="en-US" altLang="zh-CN" sz="2000" dirty="0"/>
          </a:p>
        </p:txBody>
      </p:sp>
      <p:sp>
        <p:nvSpPr>
          <p:cNvPr id="13" name="文本框 22"/>
          <p:cNvSpPr txBox="1">
            <a:spLocks noChangeArrowheads="1"/>
          </p:cNvSpPr>
          <p:nvPr/>
        </p:nvSpPr>
        <p:spPr bwMode="auto">
          <a:xfrm>
            <a:off x="597907" y="246657"/>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深度学习界的执牛耳者</a:t>
            </a:r>
            <a:endParaRPr lang="zh-CN" altLang="en-US" dirty="0"/>
          </a:p>
        </p:txBody>
      </p:sp>
      <p:sp>
        <p:nvSpPr>
          <p:cNvPr id="2" name="矩形 1"/>
          <p:cNvSpPr/>
          <p:nvPr/>
        </p:nvSpPr>
        <p:spPr>
          <a:xfrm>
            <a:off x="6285506" y="4937044"/>
            <a:ext cx="5475569" cy="1938992"/>
          </a:xfrm>
          <a:prstGeom prst="rect">
            <a:avLst/>
          </a:prstGeom>
        </p:spPr>
        <p:txBody>
          <a:bodyPr wrap="square">
            <a:spAutoFit/>
          </a:bodyPr>
          <a:lstStyle/>
          <a:p>
            <a:r>
              <a:rPr lang="zh-CN" altLang="en-US" sz="2000" b="1" dirty="0"/>
              <a:t>王兴兴</a:t>
            </a:r>
            <a:r>
              <a:rPr lang="zh-CN" altLang="en-US" sz="2000" dirty="0"/>
              <a:t>，</a:t>
            </a:r>
            <a:r>
              <a:rPr lang="en-US" altLang="zh-CN" sz="2000" dirty="0"/>
              <a:t>1990</a:t>
            </a:r>
            <a:r>
              <a:rPr lang="zh-CN" altLang="en-US" sz="2000" dirty="0"/>
              <a:t>年出生于浙江宁波余姚，机械工程硕士，是宇树科技（</a:t>
            </a:r>
            <a:r>
              <a:rPr lang="en-US" altLang="zh-CN" sz="2000" dirty="0"/>
              <a:t>Unitree Robotics</a:t>
            </a:r>
            <a:r>
              <a:rPr lang="zh-CN" altLang="en-US" sz="2000" dirty="0"/>
              <a:t>）的创始人、</a:t>
            </a:r>
            <a:r>
              <a:rPr lang="en-US" altLang="zh-CN" sz="2000" dirty="0"/>
              <a:t>CEO</a:t>
            </a:r>
            <a:r>
              <a:rPr lang="zh-CN" altLang="en-US" sz="2000" dirty="0"/>
              <a:t>兼</a:t>
            </a:r>
            <a:r>
              <a:rPr lang="en-US" altLang="zh-CN" sz="2000" dirty="0"/>
              <a:t>CTO</a:t>
            </a:r>
            <a:r>
              <a:rPr lang="zh-CN" altLang="en-US" sz="2000" dirty="0"/>
              <a:t>。本科就读于浙江理工大学机械与自动控制学院机电专业，后进入上海大学攻读机械工程专业研究生。‌</a:t>
            </a:r>
            <a:br>
              <a:rPr lang="zh-CN" altLang="en-US" sz="2000" dirty="0"/>
            </a:br>
            <a:r>
              <a:rPr lang="zh-CN" altLang="en-US" sz="2000" dirty="0"/>
              <a:t>主要贡献：全球四足机器人领域的领军人物。</a:t>
            </a:r>
            <a:endParaRPr lang="zh-CN" altLang="en-US" sz="2000" dirty="0"/>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40460" y="1282890"/>
            <a:ext cx="2524379" cy="3594716"/>
          </a:xfrm>
          <a:prstGeom prst="rect">
            <a:avLst/>
          </a:prstGeom>
        </p:spPr>
      </p:pic>
      <p:pic>
        <p:nvPicPr>
          <p:cNvPr id="10" name="图片 1" descr="IMG_256"/>
          <p:cNvPicPr>
            <a:picLocks noChangeAspect="1"/>
          </p:cNvPicPr>
          <p:nvPr/>
        </p:nvPicPr>
        <p:blipFill>
          <a:blip r:embed="rId2"/>
          <a:stretch>
            <a:fillRect/>
          </a:stretch>
        </p:blipFill>
        <p:spPr>
          <a:xfrm>
            <a:off x="1743075" y="1282700"/>
            <a:ext cx="3177540" cy="35941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04506" y="27993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国内外知名人工智能企业</a:t>
            </a:r>
            <a:endParaRPr lang="zh-CN" altLang="en-US" dirty="0"/>
          </a:p>
        </p:txBody>
      </p:sp>
      <p:graphicFrame>
        <p:nvGraphicFramePr>
          <p:cNvPr id="3" name="表格 2"/>
          <p:cNvGraphicFramePr>
            <a:graphicFrameLocks noGrp="1"/>
          </p:cNvGraphicFramePr>
          <p:nvPr/>
        </p:nvGraphicFramePr>
        <p:xfrm>
          <a:off x="1744722" y="1193931"/>
          <a:ext cx="8755117" cy="5581650"/>
        </p:xfrm>
        <a:graphic>
          <a:graphicData uri="http://schemas.openxmlformats.org/drawingml/2006/table">
            <a:tbl>
              <a:tblPr firstRow="1" bandRow="1" bandCol="1">
                <a:tableStyleId>{5940675A-B579-460E-94D1-54222C63F5DA}</a:tableStyleId>
              </a:tblPr>
              <a:tblGrid>
                <a:gridCol w="2446317"/>
                <a:gridCol w="5436440"/>
                <a:gridCol w="872360"/>
              </a:tblGrid>
              <a:tr h="174054">
                <a:tc>
                  <a:txBody>
                    <a:bodyPr/>
                    <a:lstStyle/>
                    <a:p>
                      <a:pPr algn="ctr">
                        <a:spcBef>
                          <a:spcPts val="180"/>
                        </a:spcBef>
                        <a:spcAft>
                          <a:spcPts val="180"/>
                        </a:spcAft>
                      </a:pPr>
                      <a:r>
                        <a:rPr lang="en-US" sz="2000" b="1" u="none" dirty="0" err="1">
                          <a:effectLst/>
                        </a:rPr>
                        <a:t>企业名称</a:t>
                      </a:r>
                      <a:endParaRPr lang="zh-CN" sz="2000" b="1" u="none" dirty="0">
                        <a:effectLst/>
                        <a:latin typeface="+mj-ea"/>
                        <a:ea typeface="+mj-ea"/>
                        <a:cs typeface="Times New Roman" panose="02020603050405020304" pitchFamily="18" charset="0"/>
                      </a:endParaRPr>
                    </a:p>
                  </a:txBody>
                  <a:tcPr marL="65270" marR="65270" marT="0" marB="0" anchor="b"/>
                </a:tc>
                <a:tc>
                  <a:txBody>
                    <a:bodyPr/>
                    <a:lstStyle/>
                    <a:p>
                      <a:pPr algn="ctr">
                        <a:spcBef>
                          <a:spcPts val="180"/>
                        </a:spcBef>
                        <a:spcAft>
                          <a:spcPts val="180"/>
                        </a:spcAft>
                      </a:pPr>
                      <a:r>
                        <a:rPr lang="en-US" sz="2000" b="1" u="none" dirty="0" err="1">
                          <a:effectLst/>
                        </a:rPr>
                        <a:t>主要应用领域</a:t>
                      </a:r>
                      <a:endParaRPr lang="zh-CN" sz="2000" b="1" u="none" dirty="0">
                        <a:effectLst/>
                        <a:latin typeface="+mj-ea"/>
                        <a:ea typeface="+mj-ea"/>
                        <a:cs typeface="Times New Roman" panose="02020603050405020304" pitchFamily="18" charset="0"/>
                      </a:endParaRPr>
                    </a:p>
                  </a:txBody>
                  <a:tcPr marL="65270" marR="65270" marT="0" marB="0" anchor="b"/>
                </a:tc>
                <a:tc>
                  <a:txBody>
                    <a:bodyPr/>
                    <a:lstStyle/>
                    <a:p>
                      <a:pPr algn="ctr">
                        <a:spcBef>
                          <a:spcPts val="180"/>
                        </a:spcBef>
                        <a:spcAft>
                          <a:spcPts val="180"/>
                        </a:spcAft>
                      </a:pPr>
                      <a:r>
                        <a:rPr lang="zh-CN" altLang="en-US" sz="2000" b="1" u="none" dirty="0">
                          <a:effectLst/>
                        </a:rPr>
                        <a:t>国家</a:t>
                      </a:r>
                      <a:endParaRPr lang="zh-CN" sz="2000" b="1" u="none" dirty="0">
                        <a:effectLst/>
                        <a:latin typeface="+mj-ea"/>
                        <a:ea typeface="+mj-ea"/>
                        <a:cs typeface="Times New Roman" panose="02020603050405020304" pitchFamily="18" charset="0"/>
                      </a:endParaRPr>
                    </a:p>
                  </a:txBody>
                  <a:tcPr marL="65270" marR="65270" marT="0" marB="0" anchor="b"/>
                </a:tc>
              </a:tr>
              <a:tr h="182259">
                <a:tc>
                  <a:txBody>
                    <a:bodyPr/>
                    <a:lstStyle/>
                    <a:p>
                      <a:pPr algn="ctr" fontAlgn="ctr"/>
                      <a:r>
                        <a:rPr lang="en-US" sz="2000" b="0" u="none" strike="noStrike" dirty="0">
                          <a:solidFill>
                            <a:schemeClr val="tx1"/>
                          </a:solidFill>
                          <a:effectLst/>
                        </a:rPr>
                        <a:t>GOOGLE (</a:t>
                      </a:r>
                      <a:r>
                        <a:rPr lang="zh-CN" altLang="en-US" sz="2000" b="0" u="none" strike="noStrike" dirty="0">
                          <a:solidFill>
                            <a:schemeClr val="tx1"/>
                          </a:solidFill>
                          <a:effectLst/>
                        </a:rPr>
                        <a:t>谷歌</a:t>
                      </a:r>
                      <a:r>
                        <a:rPr lang="en-US" altLang="zh-CN" sz="2000" b="0" u="none" strike="noStrike" dirty="0">
                          <a:solidFill>
                            <a:schemeClr val="tx1"/>
                          </a:solidFill>
                          <a:effectLst/>
                        </a:rPr>
                        <a:t>)</a:t>
                      </a:r>
                      <a:endParaRPr lang="en-US" altLang="zh-CN"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0000"/>
                          </a:solidFill>
                          <a:effectLst/>
                        </a:rPr>
                        <a:t>机器学习、自动驾驶、自然语言处理等</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0000"/>
                          </a:solidFill>
                          <a:effectLst/>
                        </a:rPr>
                        <a:t>美国</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0">
                <a:tc>
                  <a:txBody>
                    <a:bodyPr/>
                    <a:lstStyle/>
                    <a:p>
                      <a:pPr algn="ctr" fontAlgn="ctr"/>
                      <a:r>
                        <a:rPr lang="en-US" sz="2000" b="0" u="none" strike="noStrike">
                          <a:solidFill>
                            <a:schemeClr val="tx1"/>
                          </a:solidFill>
                          <a:effectLst/>
                        </a:rPr>
                        <a:t>Open AI</a:t>
                      </a:r>
                      <a:endParaRPr lang="en-US" sz="2000" b="0" i="0" u="none" strike="noStrike">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0000"/>
                          </a:solidFill>
                          <a:effectLst/>
                        </a:rPr>
                        <a:t>自然语言处理、多模态生成、行业智能化、自动化流程</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0">
                <a:tc>
                  <a:txBody>
                    <a:bodyPr/>
                    <a:lstStyle/>
                    <a:p>
                      <a:pPr algn="ctr" fontAlgn="ctr"/>
                      <a:r>
                        <a:rPr lang="en-US" sz="2000" b="0" u="none" strike="noStrike" dirty="0">
                          <a:solidFill>
                            <a:schemeClr val="tx1"/>
                          </a:solidFill>
                          <a:effectLst/>
                        </a:rPr>
                        <a:t>FACE BOOK (</a:t>
                      </a:r>
                      <a:r>
                        <a:rPr lang="zh-CN" altLang="en-US" sz="2000" b="0" u="none" strike="noStrike" dirty="0">
                          <a:solidFill>
                            <a:schemeClr val="tx1"/>
                          </a:solidFill>
                          <a:effectLst/>
                        </a:rPr>
                        <a:t>脸书</a:t>
                      </a:r>
                      <a:r>
                        <a:rPr lang="en-US" altLang="zh-CN" sz="2000" b="0" u="none" strike="noStrike" dirty="0">
                          <a:solidFill>
                            <a:schemeClr val="tx1"/>
                          </a:solidFill>
                          <a:effectLst/>
                        </a:rPr>
                        <a:t>)</a:t>
                      </a:r>
                      <a:endParaRPr lang="en-US" altLang="zh-CN"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机器学习、自然语言处理、增强现实等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174054">
                <a:tc>
                  <a:txBody>
                    <a:bodyPr/>
                    <a:lstStyle/>
                    <a:p>
                      <a:pPr algn="ctr" fontAlgn="ctr"/>
                      <a:r>
                        <a:rPr lang="zh-CN" altLang="en-US" sz="2000" b="0" u="none" strike="noStrike" dirty="0">
                          <a:solidFill>
                            <a:schemeClr val="tx1"/>
                          </a:solidFill>
                          <a:effectLst/>
                        </a:rPr>
                        <a:t>亚马逊</a:t>
                      </a:r>
                      <a:endParaRPr lang="zh-CN" alt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云计算、机器学习、物联网等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174054">
                <a:tc>
                  <a:txBody>
                    <a:bodyPr/>
                    <a:lstStyle/>
                    <a:p>
                      <a:pPr algn="ctr" fontAlgn="ctr"/>
                      <a:r>
                        <a:rPr lang="zh-CN" altLang="en-US" sz="2000" b="0" u="none" strike="noStrike" dirty="0">
                          <a:solidFill>
                            <a:schemeClr val="tx1"/>
                          </a:solidFill>
                          <a:effectLst/>
                        </a:rPr>
                        <a:t>微软</a:t>
                      </a:r>
                      <a:endParaRPr lang="zh-CN" alt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云计算、机器学习、智能语音等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174054">
                <a:tc>
                  <a:txBody>
                    <a:bodyPr/>
                    <a:lstStyle/>
                    <a:p>
                      <a:pPr algn="ctr" fontAlgn="ctr"/>
                      <a:r>
                        <a:rPr lang="en-US" sz="2000" b="0" u="none" strike="noStrike">
                          <a:solidFill>
                            <a:schemeClr val="tx1"/>
                          </a:solidFill>
                          <a:effectLst/>
                        </a:rPr>
                        <a:t>NVIDIA (</a:t>
                      </a:r>
                      <a:r>
                        <a:rPr lang="zh-CN" altLang="en-US" sz="2000" b="0" u="none" strike="noStrike">
                          <a:solidFill>
                            <a:schemeClr val="tx1"/>
                          </a:solidFill>
                          <a:effectLst/>
                        </a:rPr>
                        <a:t>英伟达</a:t>
                      </a:r>
                      <a:r>
                        <a:rPr lang="en-US" altLang="zh-CN" sz="2000" b="0" u="none" strike="noStrike">
                          <a:solidFill>
                            <a:schemeClr val="tx1"/>
                          </a:solidFill>
                          <a:effectLst/>
                        </a:rPr>
                        <a:t>)</a:t>
                      </a:r>
                      <a:endParaRPr lang="en-US" altLang="zh-CN" sz="2000" b="0" i="0" u="none" strike="noStrike">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2000" b="0" u="none" strike="noStrike" dirty="0">
                          <a:solidFill>
                            <a:srgbClr val="002060"/>
                          </a:solidFill>
                          <a:effectLst/>
                        </a:rPr>
                        <a:t>AI</a:t>
                      </a:r>
                      <a:r>
                        <a:rPr lang="zh-CN" altLang="en-US" sz="2000" b="0" u="none" strike="noStrike" dirty="0">
                          <a:solidFill>
                            <a:srgbClr val="002060"/>
                          </a:solidFill>
                          <a:effectLst/>
                        </a:rPr>
                        <a:t>芯片、机器学习、自动驾驶等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0">
                <a:tc>
                  <a:txBody>
                    <a:bodyPr/>
                    <a:lstStyle/>
                    <a:p>
                      <a:pPr algn="ctr" fontAlgn="ctr"/>
                      <a:r>
                        <a:rPr lang="en-US" sz="2000" b="0" u="none" strike="noStrike">
                          <a:solidFill>
                            <a:schemeClr val="tx1"/>
                          </a:solidFill>
                          <a:effectLst/>
                        </a:rPr>
                        <a:t>INTEL(</a:t>
                      </a:r>
                      <a:r>
                        <a:rPr lang="zh-CN" altLang="en-US" sz="2000" b="0" u="none" strike="noStrike">
                          <a:solidFill>
                            <a:schemeClr val="tx1"/>
                          </a:solidFill>
                          <a:effectLst/>
                        </a:rPr>
                        <a:t>英特尔</a:t>
                      </a:r>
                      <a:r>
                        <a:rPr lang="en-US" altLang="zh-CN" sz="2000" b="0" u="none" strike="noStrike">
                          <a:solidFill>
                            <a:schemeClr val="tx1"/>
                          </a:solidFill>
                          <a:effectLst/>
                        </a:rPr>
                        <a:t>)</a:t>
                      </a:r>
                      <a:endParaRPr lang="en-US" altLang="zh-CN" sz="2000" b="0" i="0" u="none" strike="noStrike">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2000" b="0" u="none" strike="noStrike" dirty="0">
                          <a:solidFill>
                            <a:srgbClr val="002060"/>
                          </a:solidFill>
                          <a:effectLst/>
                        </a:rPr>
                        <a:t>AI</a:t>
                      </a:r>
                      <a:r>
                        <a:rPr lang="zh-CN" altLang="en-US" sz="2000" b="0" u="none" strike="noStrike" dirty="0">
                          <a:solidFill>
                            <a:srgbClr val="002060"/>
                          </a:solidFill>
                          <a:effectLst/>
                        </a:rPr>
                        <a:t>芯片、数据中心、自动驾驶等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144941">
                <a:tc>
                  <a:txBody>
                    <a:bodyPr/>
                    <a:lstStyle/>
                    <a:p>
                      <a:pPr algn="ctr" fontAlgn="ctr"/>
                      <a:r>
                        <a:rPr lang="en-US" sz="2000" b="0" u="none" strike="noStrike">
                          <a:solidFill>
                            <a:schemeClr val="tx1"/>
                          </a:solidFill>
                          <a:effectLst/>
                        </a:rPr>
                        <a:t>AMD</a:t>
                      </a:r>
                      <a:endParaRPr lang="en-US" sz="2000" b="0" i="0" u="none" strike="noStrike">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2000" b="0" u="none" strike="noStrike" dirty="0">
                          <a:solidFill>
                            <a:srgbClr val="002060"/>
                          </a:solidFill>
                          <a:effectLst/>
                        </a:rPr>
                        <a:t>AI</a:t>
                      </a:r>
                      <a:r>
                        <a:rPr lang="zh-CN" altLang="en-US" sz="2000" b="0" u="none" strike="noStrike" dirty="0">
                          <a:solidFill>
                            <a:srgbClr val="002060"/>
                          </a:solidFill>
                          <a:effectLst/>
                        </a:rPr>
                        <a:t>芯片、数据中心、自动驾驶等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0">
                <a:tc>
                  <a:txBody>
                    <a:bodyPr/>
                    <a:lstStyle/>
                    <a:p>
                      <a:pPr algn="ctr" fontAlgn="ctr"/>
                      <a:r>
                        <a:rPr lang="zh-CN" altLang="en-US" sz="2000" b="0" u="none" strike="noStrike" dirty="0">
                          <a:solidFill>
                            <a:schemeClr val="tx1"/>
                          </a:solidFill>
                          <a:effectLst/>
                        </a:rPr>
                        <a:t>高通</a:t>
                      </a:r>
                      <a:endParaRPr lang="zh-CN" alt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2000" b="0" u="none" strike="noStrike" dirty="0">
                          <a:solidFill>
                            <a:srgbClr val="002060"/>
                          </a:solidFill>
                          <a:effectLst/>
                        </a:rPr>
                        <a:t>AI</a:t>
                      </a:r>
                      <a:r>
                        <a:rPr lang="zh-CN" altLang="en-US" sz="2000" b="0" u="none" strike="noStrike" dirty="0">
                          <a:solidFill>
                            <a:srgbClr val="002060"/>
                          </a:solidFill>
                          <a:effectLst/>
                        </a:rPr>
                        <a:t>芯片、</a:t>
                      </a:r>
                      <a:r>
                        <a:rPr lang="en-US" altLang="zh-CN" sz="2000" b="0" u="none" strike="noStrike" dirty="0">
                          <a:solidFill>
                            <a:srgbClr val="002060"/>
                          </a:solidFill>
                          <a:effectLst/>
                        </a:rPr>
                        <a:t>5G</a:t>
                      </a:r>
                      <a:r>
                        <a:rPr lang="zh-CN" altLang="en-US" sz="2000" b="0" u="none" strike="noStrike" dirty="0">
                          <a:solidFill>
                            <a:srgbClr val="002060"/>
                          </a:solidFill>
                          <a:effectLst/>
                        </a:rPr>
                        <a:t>技术、车载技术等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0">
                <a:tc>
                  <a:txBody>
                    <a:bodyPr/>
                    <a:lstStyle/>
                    <a:p>
                      <a:pPr algn="ctr" fontAlgn="ctr"/>
                      <a:r>
                        <a:rPr lang="en-US" sz="2000" b="0" u="none" strike="noStrike" dirty="0">
                          <a:solidFill>
                            <a:schemeClr val="tx1"/>
                          </a:solidFill>
                          <a:effectLst/>
                        </a:rPr>
                        <a:t>Automation Anywhere</a:t>
                      </a:r>
                      <a:endParaRPr 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2060"/>
                          </a:solidFill>
                          <a:effectLst/>
                        </a:rPr>
                        <a:t>自然语言处理技术、非结构化数据认知</a:t>
                      </a:r>
                      <a:endParaRPr lang="zh-CN" altLang="en-US" sz="2000" b="0" i="0" u="none" strike="noStrike">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0">
                <a:tc>
                  <a:txBody>
                    <a:bodyPr/>
                    <a:lstStyle/>
                    <a:p>
                      <a:pPr algn="ctr" fontAlgn="ctr"/>
                      <a:r>
                        <a:rPr lang="en-US" sz="2000" b="0" u="none" strike="noStrike" dirty="0">
                          <a:solidFill>
                            <a:schemeClr val="tx1"/>
                          </a:solidFill>
                          <a:effectLst/>
                        </a:rPr>
                        <a:t>Brainco</a:t>
                      </a:r>
                      <a:endParaRPr 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脑机接口</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174054">
                <a:tc>
                  <a:txBody>
                    <a:bodyPr/>
                    <a:lstStyle/>
                    <a:p>
                      <a:pPr algn="ctr" fontAlgn="ctr"/>
                      <a:r>
                        <a:rPr lang="en-US" sz="2000" b="0" u="none" strike="noStrike" dirty="0">
                          <a:solidFill>
                            <a:schemeClr val="tx1"/>
                          </a:solidFill>
                          <a:effectLst/>
                        </a:rPr>
                        <a:t>Waymo</a:t>
                      </a:r>
                      <a:endParaRPr 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自动驾驶</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美国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174054">
                <a:tc>
                  <a:txBody>
                    <a:bodyPr/>
                    <a:lstStyle/>
                    <a:p>
                      <a:pPr algn="ctr" fontAlgn="ctr"/>
                      <a:r>
                        <a:rPr lang="en-US" sz="2000" b="0" u="none" strike="noStrike" dirty="0" err="1">
                          <a:solidFill>
                            <a:schemeClr val="tx1"/>
                          </a:solidFill>
                          <a:effectLst/>
                        </a:rPr>
                        <a:t>Graphcore</a:t>
                      </a:r>
                      <a:endParaRPr lang="en-US" sz="2000" b="0" i="0" u="none" strike="noStrike" dirty="0" err="1">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智能芯片技术、机器学习</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英国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174054">
                <a:tc>
                  <a:txBody>
                    <a:bodyPr/>
                    <a:lstStyle/>
                    <a:p>
                      <a:pPr algn="ctr" fontAlgn="ctr"/>
                      <a:r>
                        <a:rPr lang="en-US" sz="2000" b="0" u="none" strike="noStrike" dirty="0">
                          <a:solidFill>
                            <a:schemeClr val="tx1"/>
                          </a:solidFill>
                          <a:effectLst/>
                        </a:rPr>
                        <a:t>ABB Robotics</a:t>
                      </a:r>
                      <a:endParaRPr 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机器人及自动化技术</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瑞士</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0">
                <a:tc>
                  <a:txBody>
                    <a:bodyPr/>
                    <a:lstStyle/>
                    <a:p>
                      <a:pPr algn="ctr" fontAlgn="ctr"/>
                      <a:r>
                        <a:rPr lang="en-US" sz="2000" b="0" u="none" strike="noStrike" dirty="0">
                          <a:solidFill>
                            <a:schemeClr val="tx1"/>
                          </a:solidFill>
                          <a:effectLst/>
                        </a:rPr>
                        <a:t>Fanuc（</a:t>
                      </a:r>
                      <a:r>
                        <a:rPr lang="zh-CN" altLang="en-US" sz="2000" b="0" u="none" strike="noStrike" dirty="0">
                          <a:solidFill>
                            <a:schemeClr val="tx1"/>
                          </a:solidFill>
                          <a:effectLst/>
                        </a:rPr>
                        <a:t>发那科）</a:t>
                      </a:r>
                      <a:endParaRPr lang="zh-CN" alt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机器人技术</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0000"/>
                          </a:solidFill>
                          <a:effectLst/>
                        </a:rPr>
                        <a:t>日本</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04506" y="27993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国内外知名人工智能企业</a:t>
            </a:r>
            <a:endParaRPr lang="zh-CN" altLang="en-US" dirty="0"/>
          </a:p>
        </p:txBody>
      </p:sp>
      <p:graphicFrame>
        <p:nvGraphicFramePr>
          <p:cNvPr id="3" name="表格 2"/>
          <p:cNvGraphicFramePr>
            <a:graphicFrameLocks noGrp="1"/>
          </p:cNvGraphicFramePr>
          <p:nvPr/>
        </p:nvGraphicFramePr>
        <p:xfrm>
          <a:off x="1765739" y="1835062"/>
          <a:ext cx="8786650" cy="3800856"/>
        </p:xfrm>
        <a:graphic>
          <a:graphicData uri="http://schemas.openxmlformats.org/drawingml/2006/table">
            <a:tbl>
              <a:tblPr firstRow="1" bandRow="1" bandCol="1">
                <a:tableStyleId>{5940675A-B579-460E-94D1-54222C63F5DA}</a:tableStyleId>
              </a:tblPr>
              <a:tblGrid>
                <a:gridCol w="2455128"/>
                <a:gridCol w="5456020"/>
                <a:gridCol w="875502"/>
              </a:tblGrid>
              <a:tr h="218341">
                <a:tc>
                  <a:txBody>
                    <a:bodyPr/>
                    <a:lstStyle/>
                    <a:p>
                      <a:pPr algn="ctr">
                        <a:spcBef>
                          <a:spcPts val="180"/>
                        </a:spcBef>
                        <a:spcAft>
                          <a:spcPts val="180"/>
                        </a:spcAft>
                      </a:pPr>
                      <a:r>
                        <a:rPr lang="en-US" sz="2000" b="1" u="none" kern="1200" dirty="0" err="1">
                          <a:solidFill>
                            <a:schemeClr val="tx1"/>
                          </a:solidFill>
                          <a:effectLst/>
                          <a:latin typeface="+mn-lt"/>
                          <a:ea typeface="+mn-ea"/>
                          <a:cs typeface="+mn-cs"/>
                        </a:rPr>
                        <a:t>企业名称</a:t>
                      </a:r>
                      <a:endParaRPr lang="zh-CN" altLang="en-US" sz="2000" b="1" u="none" kern="1200" dirty="0">
                        <a:solidFill>
                          <a:schemeClr val="tx1"/>
                        </a:solidFill>
                        <a:effectLst/>
                        <a:latin typeface="+mn-lt"/>
                        <a:ea typeface="+mn-ea"/>
                        <a:cs typeface="+mn-cs"/>
                      </a:endParaRPr>
                    </a:p>
                  </a:txBody>
                  <a:tcPr marL="65270" marR="65270" marT="0" marB="0" anchor="b"/>
                </a:tc>
                <a:tc>
                  <a:txBody>
                    <a:bodyPr/>
                    <a:lstStyle/>
                    <a:p>
                      <a:pPr algn="ctr">
                        <a:spcBef>
                          <a:spcPts val="180"/>
                        </a:spcBef>
                        <a:spcAft>
                          <a:spcPts val="180"/>
                        </a:spcAft>
                      </a:pPr>
                      <a:r>
                        <a:rPr lang="en-US" sz="2000" b="1" u="none" kern="1200" dirty="0" err="1">
                          <a:solidFill>
                            <a:schemeClr val="tx1"/>
                          </a:solidFill>
                          <a:effectLst/>
                          <a:latin typeface="+mn-lt"/>
                          <a:ea typeface="+mn-ea"/>
                          <a:cs typeface="+mn-cs"/>
                        </a:rPr>
                        <a:t>主要应用领域</a:t>
                      </a:r>
                      <a:endParaRPr lang="zh-CN" altLang="en-US" sz="2000" b="1" u="none" kern="1200" dirty="0">
                        <a:solidFill>
                          <a:schemeClr val="tx1"/>
                        </a:solidFill>
                        <a:effectLst/>
                        <a:latin typeface="+mn-lt"/>
                        <a:ea typeface="+mn-ea"/>
                        <a:cs typeface="+mn-cs"/>
                      </a:endParaRPr>
                    </a:p>
                  </a:txBody>
                  <a:tcPr marL="65270" marR="65270" marT="0" marB="0" anchor="b"/>
                </a:tc>
                <a:tc>
                  <a:txBody>
                    <a:bodyPr/>
                    <a:lstStyle/>
                    <a:p>
                      <a:pPr algn="ctr">
                        <a:spcBef>
                          <a:spcPts val="180"/>
                        </a:spcBef>
                        <a:spcAft>
                          <a:spcPts val="180"/>
                        </a:spcAft>
                      </a:pPr>
                      <a:r>
                        <a:rPr lang="zh-CN" altLang="en-US" sz="2000" b="1" u="none" kern="1200" dirty="0">
                          <a:solidFill>
                            <a:schemeClr val="tx1"/>
                          </a:solidFill>
                          <a:effectLst/>
                          <a:latin typeface="+mn-lt"/>
                          <a:ea typeface="+mn-ea"/>
                          <a:cs typeface="+mn-cs"/>
                        </a:rPr>
                        <a:t>国家</a:t>
                      </a:r>
                      <a:endParaRPr lang="zh-CN" altLang="en-US" sz="2000" b="1" u="none" kern="1200" dirty="0">
                        <a:solidFill>
                          <a:schemeClr val="tx1"/>
                        </a:solidFill>
                        <a:effectLst/>
                        <a:latin typeface="+mn-lt"/>
                        <a:ea typeface="+mn-ea"/>
                        <a:cs typeface="+mn-cs"/>
                      </a:endParaRPr>
                    </a:p>
                  </a:txBody>
                  <a:tcPr marL="65270" marR="65270" marT="0" marB="0" anchor="b"/>
                </a:tc>
              </a:tr>
              <a:tr h="630330">
                <a:tc>
                  <a:txBody>
                    <a:bodyPr/>
                    <a:lstStyle/>
                    <a:p>
                      <a:pPr algn="ctr" fontAlgn="ctr"/>
                      <a:r>
                        <a:rPr lang="zh-CN" altLang="en-US" sz="2000" b="0" u="none" strike="noStrike" dirty="0">
                          <a:solidFill>
                            <a:schemeClr val="tx1"/>
                          </a:solidFill>
                          <a:effectLst/>
                        </a:rPr>
                        <a:t>深度求索</a:t>
                      </a:r>
                      <a:r>
                        <a:rPr lang="en-US" altLang="zh-CN" sz="2000" b="0" u="none" strike="noStrike" dirty="0">
                          <a:solidFill>
                            <a:schemeClr val="tx1"/>
                          </a:solidFill>
                          <a:effectLst/>
                        </a:rPr>
                        <a:t>(</a:t>
                      </a:r>
                      <a:r>
                        <a:rPr lang="en-US" sz="2000" b="0" u="none" strike="noStrike" dirty="0">
                          <a:solidFill>
                            <a:schemeClr val="tx1"/>
                          </a:solidFill>
                          <a:effectLst/>
                        </a:rPr>
                        <a:t>DeepSeek)</a:t>
                      </a:r>
                      <a:endParaRPr 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大语言模型、通用人工智能（</a:t>
                      </a:r>
                      <a:r>
                        <a:rPr lang="en-US" altLang="zh-CN" sz="2000" b="0" u="none" strike="noStrike" dirty="0">
                          <a:solidFill>
                            <a:srgbClr val="002060"/>
                          </a:solidFill>
                          <a:effectLst/>
                        </a:rPr>
                        <a:t>AGI</a:t>
                      </a:r>
                      <a:r>
                        <a:rPr lang="zh-CN" altLang="en-US" sz="2000" b="0" u="none" strike="noStrike" dirty="0">
                          <a:solidFill>
                            <a:srgbClr val="002060"/>
                          </a:solidFill>
                          <a:effectLst/>
                        </a:rPr>
                        <a:t>）、私募等垂直应用领域</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0000"/>
                          </a:solidFill>
                          <a:effectLst/>
                        </a:rPr>
                        <a:t>中国</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318414">
                <a:tc>
                  <a:txBody>
                    <a:bodyPr/>
                    <a:lstStyle/>
                    <a:p>
                      <a:pPr algn="ctr" fontAlgn="ctr"/>
                      <a:r>
                        <a:rPr lang="zh-CN" altLang="en-US" sz="2000" b="0" u="none" strike="noStrike" dirty="0">
                          <a:solidFill>
                            <a:schemeClr val="tx1"/>
                          </a:solidFill>
                          <a:effectLst/>
                        </a:rPr>
                        <a:t>阿里巴巴集团</a:t>
                      </a:r>
                      <a:endParaRPr lang="zh-CN" alt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云计算、机器学习、自然语言处理等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中国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318414">
                <a:tc>
                  <a:txBody>
                    <a:bodyPr/>
                    <a:lstStyle/>
                    <a:p>
                      <a:pPr algn="ctr" fontAlgn="ctr"/>
                      <a:r>
                        <a:rPr lang="zh-CN" altLang="en-US" sz="2000" b="0" u="none" strike="noStrike" dirty="0">
                          <a:solidFill>
                            <a:schemeClr val="tx1"/>
                          </a:solidFill>
                          <a:effectLst/>
                        </a:rPr>
                        <a:t>华为</a:t>
                      </a:r>
                      <a:endParaRPr lang="zh-CN" alt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云计算、</a:t>
                      </a:r>
                      <a:r>
                        <a:rPr lang="en-US" altLang="zh-CN" sz="2000" b="0" u="none" strike="noStrike" dirty="0">
                          <a:solidFill>
                            <a:srgbClr val="002060"/>
                          </a:solidFill>
                          <a:effectLst/>
                        </a:rPr>
                        <a:t>AI</a:t>
                      </a:r>
                      <a:r>
                        <a:rPr lang="zh-CN" altLang="en-US" sz="2000" b="0" u="none" strike="noStrike" dirty="0">
                          <a:solidFill>
                            <a:srgbClr val="002060"/>
                          </a:solidFill>
                          <a:effectLst/>
                        </a:rPr>
                        <a:t>芯片、智能家居等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中国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318414">
                <a:tc>
                  <a:txBody>
                    <a:bodyPr/>
                    <a:lstStyle/>
                    <a:p>
                      <a:pPr algn="ctr" fontAlgn="ctr"/>
                      <a:r>
                        <a:rPr lang="zh-CN" altLang="en-US" sz="2000" b="0" u="none" strike="noStrike">
                          <a:solidFill>
                            <a:schemeClr val="tx1"/>
                          </a:solidFill>
                          <a:effectLst/>
                        </a:rPr>
                        <a:t>字节跳动</a:t>
                      </a:r>
                      <a:endParaRPr lang="zh-CN" altLang="en-US" sz="2000" b="0" i="0" u="none" strike="noStrike">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内容推荐、机器学习、计算机视觉等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中国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318414">
                <a:tc>
                  <a:txBody>
                    <a:bodyPr/>
                    <a:lstStyle/>
                    <a:p>
                      <a:pPr algn="ctr" fontAlgn="ctr"/>
                      <a:r>
                        <a:rPr lang="zh-CN" altLang="en-US" sz="2000" b="0" u="none" strike="noStrike">
                          <a:solidFill>
                            <a:schemeClr val="tx1"/>
                          </a:solidFill>
                          <a:effectLst/>
                        </a:rPr>
                        <a:t>腾讯</a:t>
                      </a:r>
                      <a:endParaRPr lang="zh-CN" altLang="en-US" sz="2000" b="0" i="0" u="none" strike="noStrike">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机器学习、自然语言处理、游戏</a:t>
                      </a:r>
                      <a:r>
                        <a:rPr lang="en-US" altLang="zh-CN" sz="2000" b="0" u="none" strike="noStrike" dirty="0">
                          <a:solidFill>
                            <a:srgbClr val="002060"/>
                          </a:solidFill>
                          <a:effectLst/>
                        </a:rPr>
                        <a:t>AI</a:t>
                      </a:r>
                      <a:r>
                        <a:rPr lang="zh-CN" altLang="en-US" sz="2000" b="0" u="none" strike="noStrike" dirty="0">
                          <a:solidFill>
                            <a:srgbClr val="002060"/>
                          </a:solidFill>
                          <a:effectLst/>
                        </a:rPr>
                        <a:t>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中国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318414">
                <a:tc>
                  <a:txBody>
                    <a:bodyPr/>
                    <a:lstStyle/>
                    <a:p>
                      <a:pPr algn="ctr" fontAlgn="ctr"/>
                      <a:r>
                        <a:rPr lang="zh-CN" altLang="en-US" sz="2000" b="0" u="none" strike="noStrike">
                          <a:solidFill>
                            <a:schemeClr val="tx1"/>
                          </a:solidFill>
                          <a:effectLst/>
                        </a:rPr>
                        <a:t>百度</a:t>
                      </a:r>
                      <a:endParaRPr lang="zh-CN" altLang="en-US" sz="2000" b="0" i="0" u="none" strike="noStrike">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自动驾驶、智能语音、自然语言处理等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中国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318414">
                <a:tc>
                  <a:txBody>
                    <a:bodyPr/>
                    <a:lstStyle/>
                    <a:p>
                      <a:pPr algn="ctr" fontAlgn="ctr"/>
                      <a:r>
                        <a:rPr lang="en-US" sz="2000" b="0" u="none" strike="noStrike" dirty="0">
                          <a:solidFill>
                            <a:schemeClr val="tx1"/>
                          </a:solidFill>
                          <a:effectLst/>
                        </a:rPr>
                        <a:t>DJI (</a:t>
                      </a:r>
                      <a:r>
                        <a:rPr lang="zh-CN" altLang="en-US" sz="2000" b="0" u="none" strike="noStrike" dirty="0">
                          <a:solidFill>
                            <a:schemeClr val="tx1"/>
                          </a:solidFill>
                          <a:effectLst/>
                        </a:rPr>
                        <a:t>大疆创新</a:t>
                      </a:r>
                      <a:r>
                        <a:rPr lang="en-US" altLang="zh-CN" sz="2000" b="0" u="none" strike="noStrike" dirty="0">
                          <a:solidFill>
                            <a:schemeClr val="tx1"/>
                          </a:solidFill>
                          <a:effectLst/>
                        </a:rPr>
                        <a:t>)</a:t>
                      </a:r>
                      <a:endParaRPr lang="en-US" altLang="zh-CN"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无人机、机器视觉、导航技术等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中国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318414">
                <a:tc>
                  <a:txBody>
                    <a:bodyPr/>
                    <a:lstStyle/>
                    <a:p>
                      <a:pPr algn="ctr" fontAlgn="ctr"/>
                      <a:r>
                        <a:rPr lang="zh-CN" altLang="en-US" sz="2000" b="0" u="none" strike="noStrike">
                          <a:solidFill>
                            <a:schemeClr val="tx1"/>
                          </a:solidFill>
                          <a:effectLst/>
                        </a:rPr>
                        <a:t>商汤科技</a:t>
                      </a:r>
                      <a:endParaRPr lang="zh-CN" altLang="en-US" sz="2000" b="0" i="0" u="none" strike="noStrike">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计算机视觉、人脸识别、视频分析等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中国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318414">
                <a:tc>
                  <a:txBody>
                    <a:bodyPr/>
                    <a:lstStyle/>
                    <a:p>
                      <a:pPr algn="ctr" fontAlgn="ctr"/>
                      <a:r>
                        <a:rPr lang="zh-CN" altLang="en-US" sz="2000" b="0" u="none" strike="noStrike" dirty="0">
                          <a:solidFill>
                            <a:schemeClr val="tx1"/>
                          </a:solidFill>
                          <a:effectLst/>
                        </a:rPr>
                        <a:t>科大讯飞</a:t>
                      </a:r>
                      <a:endParaRPr lang="zh-CN" alt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语音识别、自然语言处理、智能硬件等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a:solidFill>
                            <a:srgbClr val="000000"/>
                          </a:solidFill>
                          <a:effectLst/>
                        </a:rPr>
                        <a:t>中国</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r h="318414">
                <a:tc>
                  <a:txBody>
                    <a:bodyPr/>
                    <a:lstStyle/>
                    <a:p>
                      <a:pPr algn="ctr" fontAlgn="ctr"/>
                      <a:r>
                        <a:rPr lang="zh-CN" altLang="en-US" sz="2000" b="0" u="none" strike="noStrike">
                          <a:solidFill>
                            <a:schemeClr val="tx1"/>
                          </a:solidFill>
                          <a:effectLst/>
                        </a:rPr>
                        <a:t>旷视科技</a:t>
                      </a:r>
                      <a:endParaRPr lang="zh-CN" altLang="en-US" sz="2000" b="0" i="0" u="none" strike="noStrike">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2060"/>
                          </a:solidFill>
                          <a:effectLst/>
                        </a:rPr>
                        <a:t>计算机视觉技术等</a:t>
                      </a:r>
                      <a:endParaRPr lang="zh-CN" altLang="en-US" sz="2000" b="0" i="0" u="none" strike="noStrike" dirty="0">
                        <a:solidFill>
                          <a:srgbClr val="00206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zh-CN" altLang="en-US" sz="2000" b="0" u="none" strike="noStrike" dirty="0">
                          <a:solidFill>
                            <a:srgbClr val="000000"/>
                          </a:solidFill>
                          <a:effectLst/>
                        </a:rPr>
                        <a:t>中国</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en-US" dirty="0">
                <a:solidFill>
                  <a:schemeClr val="tx1"/>
                </a:solidFill>
              </a:rPr>
              <a:t>深度学习的</a:t>
            </a:r>
            <a:r>
              <a:rPr lang="zh-CN" altLang="en-US" dirty="0">
                <a:latin typeface="Impact" panose="020B0806030902050204" pitchFamily="34" charset="0"/>
                <a:ea typeface="微软雅黑" panose="020B0503020204020204" pitchFamily="34" charset="-122"/>
                <a:sym typeface="+mn-ea"/>
              </a:rPr>
              <a:t>应用</a:t>
            </a:r>
            <a:endParaRPr lang="zh-CN" altLang="en-US" dirty="0">
              <a:solidFill>
                <a:schemeClr val="tx1"/>
              </a:solidFill>
            </a:endParaRPr>
          </a:p>
        </p:txBody>
      </p:sp>
      <p:sp>
        <p:nvSpPr>
          <p:cNvPr id="43" name="对角圆角矩形 42"/>
          <p:cNvSpPr/>
          <p:nvPr/>
        </p:nvSpPr>
        <p:spPr>
          <a:xfrm>
            <a:off x="2313797" y="238057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32" name="TextBox 6"/>
          <p:cNvSpPr txBox="1">
            <a:spLocks noChangeArrowheads="1"/>
          </p:cNvSpPr>
          <p:nvPr/>
        </p:nvSpPr>
        <p:spPr bwMode="auto">
          <a:xfrm>
            <a:off x="2986633" y="1706725"/>
            <a:ext cx="56528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zh-CN" altLang="en-US" sz="3600" dirty="0">
                <a:solidFill>
                  <a:schemeClr val="tx1"/>
                </a:solidFill>
                <a:latin typeface="Impact" panose="020B0806030902050204" pitchFamily="34" charset="0"/>
                <a:ea typeface="微软雅黑" panose="020B0503020204020204" pitchFamily="34" charset="-122"/>
              </a:rPr>
              <a:t>深度学习的背景</a:t>
            </a:r>
            <a:endParaRPr lang="zh-CN" altLang="en-US" sz="3600" dirty="0">
              <a:solidFill>
                <a:schemeClr val="tx1"/>
              </a:solidFill>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2986405" y="3185795"/>
            <a:ext cx="51187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深度学习的</a:t>
            </a:r>
            <a:r>
              <a:rPr lang="zh-CN" altLang="en-US" sz="3600" dirty="0">
                <a:latin typeface="Impact" panose="020B0806030902050204" pitchFamily="34" charset="0"/>
                <a:ea typeface="微软雅黑" panose="020B0503020204020204" pitchFamily="34" charset="-122"/>
                <a:sym typeface="+mn-ea"/>
              </a:rPr>
              <a:t>常用资源</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2986405" y="3963670"/>
            <a:ext cx="51181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深度学习的</a:t>
            </a:r>
            <a:r>
              <a:rPr lang="zh-CN" altLang="en-US" sz="3600" dirty="0">
                <a:latin typeface="Impact" panose="020B0806030902050204" pitchFamily="34" charset="0"/>
                <a:ea typeface="微软雅黑" panose="020B0503020204020204" pitchFamily="34" charset="-122"/>
                <a:sym typeface="+mn-ea"/>
              </a:rPr>
              <a:t>开发环境</a:t>
            </a:r>
            <a:endParaRPr lang="zh-CN" altLang="en-US" sz="3600" dirty="0">
              <a:latin typeface="Impact" panose="020B0806030902050204" pitchFamily="34" charset="0"/>
              <a:ea typeface="微软雅黑" panose="020B0503020204020204" pitchFamily="34" charset="-122"/>
            </a:endParaRPr>
          </a:p>
        </p:txBody>
      </p:sp>
      <p:sp>
        <p:nvSpPr>
          <p:cNvPr id="2" name="TextBox 6"/>
          <p:cNvSpPr txBox="1">
            <a:spLocks noChangeArrowheads="1"/>
          </p:cNvSpPr>
          <p:nvPr/>
        </p:nvSpPr>
        <p:spPr bwMode="auto">
          <a:xfrm>
            <a:off x="2986405" y="4750435"/>
            <a:ext cx="56064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algn="l" eaLnBrk="1" hangingPunct="1">
              <a:buClrTx/>
              <a:buSzTx/>
              <a:buFontTx/>
            </a:pPr>
            <a:r>
              <a:rPr lang="zh-CN" altLang="en-US" sz="3600" dirty="0">
                <a:latin typeface="Impact" panose="020B0806030902050204" pitchFamily="34" charset="0"/>
              </a:rPr>
              <a:t>05    深度学习开发环境配置</a:t>
            </a:r>
            <a:endParaRPr lang="zh-CN" altLang="en-US" sz="3600" dirty="0">
              <a:latin typeface="Impact" panose="020B0806030902050204" pitchFamily="34" charset="0"/>
            </a:endParaRPr>
          </a:p>
        </p:txBody>
      </p:sp>
      <p:sp>
        <p:nvSpPr>
          <p:cNvPr id="6" name="TextBox 11"/>
          <p:cNvSpPr txBox="1">
            <a:spLocks noChangeArrowheads="1"/>
          </p:cNvSpPr>
          <p:nvPr/>
        </p:nvSpPr>
        <p:spPr bwMode="auto">
          <a:xfrm>
            <a:off x="2987040" y="5526405"/>
            <a:ext cx="52127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深度学习的开发</a:t>
            </a:r>
            <a:r>
              <a:rPr lang="zh-CN" altLang="zh-CN" sz="3600" dirty="0">
                <a:latin typeface="Impact" panose="020B0806030902050204" pitchFamily="34" charset="0"/>
                <a:ea typeface="微软雅黑" panose="020B0503020204020204" pitchFamily="34" charset="-122"/>
              </a:rPr>
              <a:t>流程</a:t>
            </a:r>
            <a:endParaRPr lang="zh-CN" altLang="en-US" sz="3600" dirty="0">
              <a:latin typeface="Impact" panose="020B0806030902050204" pitchFamily="34" charset="0"/>
              <a:ea typeface="微软雅黑" panose="020B0503020204020204" pitchFamily="34" charset="-122"/>
            </a:endParaRPr>
          </a:p>
        </p:txBody>
      </p:sp>
      <p:sp>
        <p:nvSpPr>
          <p:cNvPr id="7" name="TextBox 11"/>
          <p:cNvSpPr txBox="1">
            <a:spLocks noChangeArrowheads="1"/>
          </p:cNvSpPr>
          <p:nvPr/>
        </p:nvSpPr>
        <p:spPr bwMode="auto">
          <a:xfrm>
            <a:off x="2969895" y="2440940"/>
            <a:ext cx="430974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rPr>
              <a:t>深度学习的应用</a:t>
            </a:r>
            <a:endParaRPr lang="zh-CN" altLang="en-US" sz="3600" dirty="0">
              <a:solidFill>
                <a:schemeClr val="bg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endParaRPr lang="zh-CN" altLang="en-US" dirty="0">
              <a:solidFill>
                <a:schemeClr val="tx1"/>
              </a:solidFill>
            </a:endParaRPr>
          </a:p>
        </p:txBody>
      </p:sp>
      <p:sp>
        <p:nvSpPr>
          <p:cNvPr id="32" name="TextBox 6"/>
          <p:cNvSpPr txBox="1">
            <a:spLocks noChangeArrowheads="1"/>
          </p:cNvSpPr>
          <p:nvPr/>
        </p:nvSpPr>
        <p:spPr bwMode="auto">
          <a:xfrm>
            <a:off x="2986633" y="1706725"/>
            <a:ext cx="56528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深度学习的背景</a:t>
            </a:r>
            <a:endParaRPr lang="zh-CN" altLang="en-US" sz="3600" dirty="0">
              <a:latin typeface="微软雅黑" panose="020B0503020204020204" pitchFamily="34" charset="-122"/>
              <a:ea typeface="微软雅黑" panose="020B0503020204020204" pitchFamily="34" charset="-122"/>
            </a:endParaRPr>
          </a:p>
        </p:txBody>
      </p:sp>
      <p:sp>
        <p:nvSpPr>
          <p:cNvPr id="48" name="TextBox 11"/>
          <p:cNvSpPr txBox="1">
            <a:spLocks noChangeArrowheads="1"/>
          </p:cNvSpPr>
          <p:nvPr/>
        </p:nvSpPr>
        <p:spPr bwMode="auto">
          <a:xfrm>
            <a:off x="2986633" y="3186024"/>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深度学习的</a:t>
            </a:r>
            <a:r>
              <a:rPr lang="zh-CN" altLang="en-US" sz="3600" dirty="0">
                <a:latin typeface="Impact" panose="020B0806030902050204" pitchFamily="34" charset="0"/>
                <a:ea typeface="微软雅黑" panose="020B0503020204020204" pitchFamily="34" charset="-122"/>
                <a:sym typeface="+mn-ea"/>
              </a:rPr>
              <a:t>常用资源</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2986633" y="3963509"/>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深度学习的</a:t>
            </a:r>
            <a:r>
              <a:rPr lang="zh-CN" altLang="en-US" sz="3600" dirty="0">
                <a:latin typeface="Impact" panose="020B0806030902050204" pitchFamily="34" charset="0"/>
                <a:ea typeface="微软雅黑" panose="020B0503020204020204" pitchFamily="34" charset="-122"/>
                <a:sym typeface="+mn-ea"/>
              </a:rPr>
              <a:t>开发环境</a:t>
            </a:r>
            <a:endParaRPr lang="zh-CN" altLang="en-US" sz="3600" dirty="0">
              <a:latin typeface="Impact" panose="020B0806030902050204" pitchFamily="34" charset="0"/>
              <a:ea typeface="微软雅黑" panose="020B0503020204020204" pitchFamily="34" charset="-122"/>
            </a:endParaRPr>
          </a:p>
        </p:txBody>
      </p:sp>
      <p:sp>
        <p:nvSpPr>
          <p:cNvPr id="3" name="TextBox 6"/>
          <p:cNvSpPr txBox="1">
            <a:spLocks noChangeArrowheads="1"/>
          </p:cNvSpPr>
          <p:nvPr/>
        </p:nvSpPr>
        <p:spPr bwMode="auto">
          <a:xfrm>
            <a:off x="2986698" y="4750451"/>
            <a:ext cx="760779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eaLnBrk="1" hangingPunct="1">
              <a:defRPr sz="3600">
                <a:latin typeface="Impact" panose="020B0806030902050204" pitchFamily="34" charset="0"/>
              </a:defRPr>
            </a:lvl1pPr>
            <a:lvl2pPr marL="742950" indent="-285750">
              <a:defRPr>
                <a:latin typeface="等线" panose="02010600030101010101" charset="-122"/>
                <a:ea typeface="宋体" panose="02010600030101010101" pitchFamily="2" charset="-122"/>
              </a:defRPr>
            </a:lvl2pPr>
            <a:lvl3pPr marL="1143000" indent="-228600">
              <a:defRPr>
                <a:latin typeface="等线" panose="02010600030101010101" charset="-122"/>
                <a:ea typeface="宋体" panose="02010600030101010101" pitchFamily="2" charset="-122"/>
              </a:defRPr>
            </a:lvl3pPr>
            <a:lvl4pPr marL="1600200" indent="-228600">
              <a:defRPr>
                <a:latin typeface="等线" panose="02010600030101010101" charset="-122"/>
                <a:ea typeface="宋体" panose="02010600030101010101" pitchFamily="2" charset="-122"/>
              </a:defRPr>
            </a:lvl4pPr>
            <a:lvl5pPr marL="2057400" indent="-228600">
              <a:defRPr>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等线" panose="02010600030101010101" charset="-122"/>
                <a:ea typeface="宋体" panose="02010600030101010101" pitchFamily="2" charset="-122"/>
              </a:defRPr>
            </a:lvl9pPr>
          </a:lstStyle>
          <a:p>
            <a:r>
              <a:rPr lang="en-US" altLang="zh-CN" dirty="0"/>
              <a:t>05    </a:t>
            </a:r>
            <a:r>
              <a:rPr lang="zh-CN" altLang="en-US" dirty="0"/>
              <a:t>深度学习开发环境配置</a:t>
            </a:r>
            <a:endParaRPr lang="zh-CN" altLang="en-US" dirty="0"/>
          </a:p>
        </p:txBody>
      </p:sp>
      <p:sp>
        <p:nvSpPr>
          <p:cNvPr id="4" name="TextBox 11"/>
          <p:cNvSpPr txBox="1">
            <a:spLocks noChangeArrowheads="1"/>
          </p:cNvSpPr>
          <p:nvPr/>
        </p:nvSpPr>
        <p:spPr bwMode="auto">
          <a:xfrm>
            <a:off x="2987268" y="5526645"/>
            <a:ext cx="7124317"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深度学习的开发</a:t>
            </a:r>
            <a:r>
              <a:rPr lang="zh-CN" altLang="zh-CN" sz="3600" dirty="0">
                <a:latin typeface="Impact" panose="020B0806030902050204" pitchFamily="34" charset="0"/>
                <a:ea typeface="微软雅黑" panose="020B0503020204020204" pitchFamily="34" charset="-122"/>
              </a:rPr>
              <a:t>流程</a:t>
            </a:r>
            <a:endParaRPr lang="zh-CN" altLang="en-US" sz="3600" dirty="0">
              <a:latin typeface="Impact" panose="020B0806030902050204" pitchFamily="34" charset="0"/>
              <a:ea typeface="微软雅黑" panose="020B0503020204020204" pitchFamily="34" charset="-122"/>
            </a:endParaRPr>
          </a:p>
        </p:txBody>
      </p:sp>
      <p:sp>
        <p:nvSpPr>
          <p:cNvPr id="5" name="TextBox 11"/>
          <p:cNvSpPr txBox="1">
            <a:spLocks noChangeArrowheads="1"/>
          </p:cNvSpPr>
          <p:nvPr/>
        </p:nvSpPr>
        <p:spPr bwMode="auto">
          <a:xfrm>
            <a:off x="2970123" y="2441169"/>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深度学习的应用</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22"/>
          <p:cNvSpPr txBox="1">
            <a:spLocks noChangeArrowheads="1"/>
          </p:cNvSpPr>
          <p:nvPr/>
        </p:nvSpPr>
        <p:spPr bwMode="auto">
          <a:xfrm>
            <a:off x="583883" y="257450"/>
            <a:ext cx="709834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深度学习的应用</a:t>
            </a:r>
            <a:r>
              <a:rPr lang="en-US" altLang="zh-CN" dirty="0"/>
              <a:t>-</a:t>
            </a:r>
            <a:r>
              <a:rPr lang="zh-CN" altLang="en-US" dirty="0"/>
              <a:t>计算机视觉方向</a:t>
            </a:r>
            <a:endParaRPr lang="zh-CN" altLang="en-US" dirty="0"/>
          </a:p>
        </p:txBody>
      </p:sp>
      <p:sp>
        <p:nvSpPr>
          <p:cNvPr id="15" name="object 7"/>
          <p:cNvSpPr/>
          <p:nvPr/>
        </p:nvSpPr>
        <p:spPr>
          <a:xfrm>
            <a:off x="3859555" y="1297378"/>
            <a:ext cx="7373510" cy="1271293"/>
          </a:xfrm>
          <a:prstGeom prst="rect">
            <a:avLst/>
          </a:prstGeom>
          <a:blipFill>
            <a:blip r:embed="rId1" cstate="print"/>
            <a:stretch>
              <a:fillRect/>
            </a:stretch>
          </a:blipFill>
        </p:spPr>
        <p:txBody>
          <a:bodyPr wrap="square" lIns="0" tIns="0" rIns="0" bIns="0" rtlCol="0"/>
          <a:lstStyle/>
          <a:p/>
        </p:txBody>
      </p:sp>
      <p:sp>
        <p:nvSpPr>
          <p:cNvPr id="16" name="object 8"/>
          <p:cNvSpPr/>
          <p:nvPr/>
        </p:nvSpPr>
        <p:spPr>
          <a:xfrm>
            <a:off x="5162327" y="2438716"/>
            <a:ext cx="45719" cy="535842"/>
          </a:xfrm>
          <a:custGeom>
            <a:avLst/>
            <a:gdLst/>
            <a:ahLst/>
            <a:cxnLst/>
            <a:rect l="l" t="t" r="r" b="b"/>
            <a:pathLst>
              <a:path w="635" h="412114">
                <a:moveTo>
                  <a:pt x="2" y="0"/>
                </a:moveTo>
                <a:lnTo>
                  <a:pt x="0" y="411482"/>
                </a:lnTo>
              </a:path>
            </a:pathLst>
          </a:custGeom>
          <a:ln w="3175">
            <a:solidFill>
              <a:srgbClr val="BFBFBF"/>
            </a:solidFill>
          </a:ln>
        </p:spPr>
        <p:txBody>
          <a:bodyPr wrap="square" lIns="0" tIns="0" rIns="0" bIns="0" rtlCol="0"/>
          <a:lstStyle/>
          <a:p>
            <a:endParaRPr sz="3600"/>
          </a:p>
        </p:txBody>
      </p:sp>
      <p:sp>
        <p:nvSpPr>
          <p:cNvPr id="17" name="object 9"/>
          <p:cNvSpPr/>
          <p:nvPr/>
        </p:nvSpPr>
        <p:spPr>
          <a:xfrm>
            <a:off x="6409641" y="2438716"/>
            <a:ext cx="45719" cy="535842"/>
          </a:xfrm>
          <a:custGeom>
            <a:avLst/>
            <a:gdLst/>
            <a:ahLst/>
            <a:cxnLst/>
            <a:rect l="l" t="t" r="r" b="b"/>
            <a:pathLst>
              <a:path w="635" h="412114">
                <a:moveTo>
                  <a:pt x="0" y="0"/>
                </a:moveTo>
                <a:lnTo>
                  <a:pt x="2" y="411482"/>
                </a:lnTo>
              </a:path>
            </a:pathLst>
          </a:custGeom>
          <a:ln w="3175">
            <a:solidFill>
              <a:srgbClr val="BFBFBF"/>
            </a:solidFill>
          </a:ln>
        </p:spPr>
        <p:txBody>
          <a:bodyPr wrap="square" lIns="0" tIns="0" rIns="0" bIns="0" rtlCol="0"/>
          <a:lstStyle/>
          <a:p>
            <a:endParaRPr sz="3600"/>
          </a:p>
        </p:txBody>
      </p:sp>
      <p:sp>
        <p:nvSpPr>
          <p:cNvPr id="18" name="object 10"/>
          <p:cNvSpPr/>
          <p:nvPr/>
        </p:nvSpPr>
        <p:spPr>
          <a:xfrm>
            <a:off x="7609363" y="2482723"/>
            <a:ext cx="45719" cy="535842"/>
          </a:xfrm>
          <a:custGeom>
            <a:avLst/>
            <a:gdLst/>
            <a:ahLst/>
            <a:cxnLst/>
            <a:rect l="l" t="t" r="r" b="b"/>
            <a:pathLst>
              <a:path w="635" h="412114">
                <a:moveTo>
                  <a:pt x="0" y="0"/>
                </a:moveTo>
                <a:lnTo>
                  <a:pt x="2" y="411482"/>
                </a:lnTo>
              </a:path>
            </a:pathLst>
          </a:custGeom>
          <a:ln w="3175">
            <a:solidFill>
              <a:srgbClr val="BFBFBF"/>
            </a:solidFill>
          </a:ln>
        </p:spPr>
        <p:txBody>
          <a:bodyPr wrap="square" lIns="0" tIns="0" rIns="0" bIns="0" rtlCol="0"/>
          <a:lstStyle/>
          <a:p>
            <a:endParaRPr sz="3600"/>
          </a:p>
        </p:txBody>
      </p:sp>
      <p:sp>
        <p:nvSpPr>
          <p:cNvPr id="19" name="object 11"/>
          <p:cNvSpPr/>
          <p:nvPr/>
        </p:nvSpPr>
        <p:spPr>
          <a:xfrm>
            <a:off x="8902796" y="2482722"/>
            <a:ext cx="45719" cy="535842"/>
          </a:xfrm>
          <a:custGeom>
            <a:avLst/>
            <a:gdLst/>
            <a:ahLst/>
            <a:cxnLst/>
            <a:rect l="l" t="t" r="r" b="b"/>
            <a:pathLst>
              <a:path w="635" h="412114">
                <a:moveTo>
                  <a:pt x="0" y="0"/>
                </a:moveTo>
                <a:lnTo>
                  <a:pt x="2" y="411482"/>
                </a:lnTo>
              </a:path>
            </a:pathLst>
          </a:custGeom>
          <a:ln w="3175">
            <a:solidFill>
              <a:srgbClr val="BFBFBF"/>
            </a:solidFill>
          </a:ln>
        </p:spPr>
        <p:txBody>
          <a:bodyPr wrap="square" lIns="0" tIns="0" rIns="0" bIns="0" rtlCol="0"/>
          <a:lstStyle/>
          <a:p>
            <a:endParaRPr sz="3600"/>
          </a:p>
        </p:txBody>
      </p:sp>
      <p:sp>
        <p:nvSpPr>
          <p:cNvPr id="20" name="object 12"/>
          <p:cNvSpPr txBox="1"/>
          <p:nvPr/>
        </p:nvSpPr>
        <p:spPr>
          <a:xfrm>
            <a:off x="3712656" y="2706637"/>
            <a:ext cx="1514561" cy="4043045"/>
          </a:xfrm>
          <a:prstGeom prst="rect">
            <a:avLst/>
          </a:prstGeom>
        </p:spPr>
        <p:txBody>
          <a:bodyPr vert="horz" wrap="square" lIns="0" tIns="12700" rIns="0" bIns="0" rtlCol="0">
            <a:spAutoFit/>
          </a:bodyPr>
          <a:lstStyle/>
          <a:p>
            <a:pPr marL="0" indent="0" latinLnBrk="0">
              <a:lnSpc>
                <a:spcPct val="100000"/>
              </a:lnSpc>
              <a:spcBef>
                <a:spcPts val="100"/>
              </a:spcBef>
            </a:pPr>
            <a:r>
              <a:rPr sz="2000" b="1" dirty="0" err="1">
                <a:solidFill>
                  <a:srgbClr val="404040"/>
                </a:solidFill>
                <a:latin typeface="微软雅黑" panose="020B0503020204020204" pitchFamily="34" charset="-122"/>
                <a:cs typeface="微软雅黑" panose="020B0503020204020204" pitchFamily="34" charset="-122"/>
              </a:rPr>
              <a:t>图像获取</a:t>
            </a:r>
            <a:endParaRPr sz="2000" b="1" dirty="0">
              <a:latin typeface="微软雅黑" panose="020B0503020204020204" pitchFamily="34" charset="-122"/>
              <a:cs typeface="微软雅黑" panose="020B0503020204020204" pitchFamily="34" charset="-122"/>
            </a:endParaRPr>
          </a:p>
          <a:p>
            <a:pPr marL="12700" marR="5080">
              <a:lnSpc>
                <a:spcPct val="117000"/>
              </a:lnSpc>
              <a:spcBef>
                <a:spcPts val="980"/>
              </a:spcBef>
            </a:pPr>
            <a:r>
              <a:rPr sz="2000" dirty="0" err="1">
                <a:solidFill>
                  <a:srgbClr val="404040"/>
                </a:solidFill>
                <a:latin typeface="微软雅黑" panose="020B0503020204020204" pitchFamily="34" charset="-122"/>
                <a:cs typeface="微软雅黑" panose="020B0503020204020204" pitchFamily="34" charset="-122"/>
              </a:rPr>
              <a:t>提取二维图像、三维图组、图像序列或相关的物理数据，如声波、电磁波或核磁</a:t>
            </a:r>
            <a:r>
              <a:rPr sz="2000" dirty="0">
                <a:solidFill>
                  <a:srgbClr val="404040"/>
                </a:solidFill>
                <a:latin typeface="微软雅黑" panose="020B0503020204020204" pitchFamily="34" charset="-122"/>
                <a:cs typeface="微软雅黑" panose="020B0503020204020204" pitchFamily="34" charset="-122"/>
              </a:rPr>
              <a:t> </a:t>
            </a:r>
            <a:r>
              <a:rPr sz="2000" dirty="0" err="1">
                <a:solidFill>
                  <a:srgbClr val="404040"/>
                </a:solidFill>
                <a:latin typeface="微软雅黑" panose="020B0503020204020204" pitchFamily="34" charset="-122"/>
                <a:cs typeface="微软雅黑" panose="020B0503020204020204" pitchFamily="34" charset="-122"/>
              </a:rPr>
              <a:t>共振的深度、吸收度</a:t>
            </a:r>
            <a:r>
              <a:rPr lang="zh-CN" altLang="en-US" sz="2000" dirty="0">
                <a:solidFill>
                  <a:srgbClr val="404040"/>
                </a:solidFill>
                <a:latin typeface="微软雅黑" panose="020B0503020204020204" pitchFamily="34" charset="-122"/>
                <a:cs typeface="微软雅黑" panose="020B0503020204020204" pitchFamily="34" charset="-122"/>
              </a:rPr>
              <a:t>或反射度。</a:t>
            </a:r>
            <a:endParaRPr sz="2000" dirty="0">
              <a:latin typeface="微软雅黑" panose="020B0503020204020204" pitchFamily="34" charset="-122"/>
              <a:cs typeface="微软雅黑" panose="020B0503020204020204" pitchFamily="34" charset="-122"/>
            </a:endParaRPr>
          </a:p>
        </p:txBody>
      </p:sp>
      <p:sp>
        <p:nvSpPr>
          <p:cNvPr id="21" name="object 13"/>
          <p:cNvSpPr txBox="1"/>
          <p:nvPr/>
        </p:nvSpPr>
        <p:spPr>
          <a:xfrm>
            <a:off x="5449728" y="2706637"/>
            <a:ext cx="1403285" cy="4043045"/>
          </a:xfrm>
          <a:prstGeom prst="rect">
            <a:avLst/>
          </a:prstGeom>
        </p:spPr>
        <p:txBody>
          <a:bodyPr vert="horz" wrap="square" lIns="0" tIns="12700" rIns="0" bIns="0" rtlCol="0">
            <a:spAutoFit/>
          </a:bodyPr>
          <a:lstStyle/>
          <a:p>
            <a:pPr marL="0" indent="0" latinLnBrk="0">
              <a:lnSpc>
                <a:spcPct val="100000"/>
              </a:lnSpc>
              <a:spcBef>
                <a:spcPts val="100"/>
              </a:spcBef>
            </a:pPr>
            <a:r>
              <a:rPr sz="2000" b="1" dirty="0">
                <a:solidFill>
                  <a:srgbClr val="404040"/>
                </a:solidFill>
                <a:latin typeface="微软雅黑" panose="020B0503020204020204" pitchFamily="34" charset="-122"/>
                <a:cs typeface="微软雅黑" panose="020B0503020204020204" pitchFamily="34" charset="-122"/>
              </a:rPr>
              <a:t>预处理</a:t>
            </a:r>
            <a:endParaRPr sz="2000" b="1" dirty="0">
              <a:latin typeface="微软雅黑" panose="020B0503020204020204" pitchFamily="34" charset="-122"/>
              <a:cs typeface="微软雅黑" panose="020B0503020204020204" pitchFamily="34" charset="-122"/>
            </a:endParaRPr>
          </a:p>
          <a:p>
            <a:pPr marL="12700" marR="5080">
              <a:lnSpc>
                <a:spcPct val="117000"/>
              </a:lnSpc>
              <a:spcBef>
                <a:spcPts val="980"/>
              </a:spcBef>
            </a:pPr>
            <a:r>
              <a:rPr sz="2000" dirty="0" err="1">
                <a:solidFill>
                  <a:srgbClr val="404040"/>
                </a:solidFill>
                <a:latin typeface="微软雅黑" panose="020B0503020204020204" pitchFamily="34" charset="-122"/>
                <a:cs typeface="微软雅黑" panose="020B0503020204020204" pitchFamily="34" charset="-122"/>
              </a:rPr>
              <a:t>对图像做一种或一些预处理，使图像满足后继处理的要求，如：二次取样保证图像坐标的正确，平滑</a:t>
            </a:r>
            <a:r>
              <a:rPr lang="zh-CN" altLang="en-US" sz="2000" dirty="0">
                <a:solidFill>
                  <a:srgbClr val="404040"/>
                </a:solidFill>
                <a:latin typeface="微软雅黑" panose="020B0503020204020204" pitchFamily="34" charset="-122"/>
                <a:cs typeface="微软雅黑" panose="020B0503020204020204" pitchFamily="34" charset="-122"/>
              </a:rPr>
              <a:t>、去噪等。</a:t>
            </a:r>
            <a:endParaRPr sz="2000" dirty="0">
              <a:latin typeface="微软雅黑" panose="020B0503020204020204" pitchFamily="34" charset="-122"/>
              <a:cs typeface="微软雅黑" panose="020B0503020204020204" pitchFamily="34" charset="-122"/>
            </a:endParaRPr>
          </a:p>
        </p:txBody>
      </p:sp>
      <p:sp>
        <p:nvSpPr>
          <p:cNvPr id="22" name="object 14"/>
          <p:cNvSpPr txBox="1"/>
          <p:nvPr/>
        </p:nvSpPr>
        <p:spPr>
          <a:xfrm>
            <a:off x="6985792" y="2700896"/>
            <a:ext cx="1363813" cy="4020844"/>
          </a:xfrm>
          <a:prstGeom prst="rect">
            <a:avLst/>
          </a:prstGeom>
        </p:spPr>
        <p:txBody>
          <a:bodyPr vert="horz" wrap="square" lIns="0" tIns="12700" rIns="0" bIns="0" rtlCol="0">
            <a:spAutoFit/>
          </a:bodyPr>
          <a:lstStyle/>
          <a:p>
            <a:pPr marL="0" indent="0" latinLnBrk="0">
              <a:lnSpc>
                <a:spcPct val="100000"/>
              </a:lnSpc>
              <a:spcBef>
                <a:spcPts val="100"/>
              </a:spcBef>
            </a:pPr>
            <a:r>
              <a:rPr sz="2000" b="1" dirty="0">
                <a:solidFill>
                  <a:srgbClr val="404040"/>
                </a:solidFill>
                <a:latin typeface="微软雅黑" panose="020B0503020204020204" pitchFamily="34" charset="-122"/>
                <a:cs typeface="微软雅黑" panose="020B0503020204020204" pitchFamily="34" charset="-122"/>
              </a:rPr>
              <a:t>特征提取</a:t>
            </a:r>
            <a:endParaRPr sz="2000" b="1" dirty="0">
              <a:latin typeface="微软雅黑" panose="020B0503020204020204" pitchFamily="34" charset="-122"/>
              <a:cs typeface="微软雅黑" panose="020B0503020204020204" pitchFamily="34" charset="-122"/>
            </a:endParaRPr>
          </a:p>
          <a:p>
            <a:pPr marL="12700" marR="5080" algn="just">
              <a:lnSpc>
                <a:spcPct val="117000"/>
              </a:lnSpc>
              <a:spcBef>
                <a:spcPts val="980"/>
              </a:spcBef>
            </a:pPr>
            <a:r>
              <a:rPr sz="2000" dirty="0" err="1">
                <a:solidFill>
                  <a:srgbClr val="404040"/>
                </a:solidFill>
                <a:latin typeface="微软雅黑" panose="020B0503020204020204" pitchFamily="34" charset="-122"/>
                <a:cs typeface="微软雅黑" panose="020B0503020204020204" pitchFamily="34" charset="-122"/>
              </a:rPr>
              <a:t>从图像中提取各种复杂度的特征，如：边缘提取和脊侦测，边角</a:t>
            </a:r>
            <a:r>
              <a:rPr sz="2000" dirty="0">
                <a:solidFill>
                  <a:srgbClr val="404040"/>
                </a:solidFill>
                <a:latin typeface="微软雅黑" panose="020B0503020204020204" pitchFamily="34" charset="-122"/>
                <a:cs typeface="微软雅黑" panose="020B0503020204020204" pitchFamily="34" charset="-122"/>
              </a:rPr>
              <a:t> </a:t>
            </a:r>
            <a:r>
              <a:rPr sz="2000" dirty="0" err="1">
                <a:solidFill>
                  <a:srgbClr val="404040"/>
                </a:solidFill>
                <a:latin typeface="微软雅黑" panose="020B0503020204020204" pitchFamily="34" charset="-122"/>
                <a:cs typeface="微软雅黑" panose="020B0503020204020204" pitchFamily="34" charset="-122"/>
              </a:rPr>
              <a:t>检测、斑点检测等局部化的特征</a:t>
            </a:r>
            <a:r>
              <a:rPr lang="zh-CN" altLang="en-US" sz="2000" dirty="0">
                <a:solidFill>
                  <a:srgbClr val="404040"/>
                </a:solidFill>
                <a:latin typeface="微软雅黑" panose="020B0503020204020204" pitchFamily="34" charset="-122"/>
                <a:cs typeface="微软雅黑" panose="020B0503020204020204" pitchFamily="34" charset="-122"/>
              </a:rPr>
              <a:t>点检测。</a:t>
            </a:r>
            <a:endParaRPr sz="2000" dirty="0">
              <a:latin typeface="微软雅黑" panose="020B0503020204020204" pitchFamily="34" charset="-122"/>
              <a:cs typeface="微软雅黑" panose="020B0503020204020204" pitchFamily="34" charset="-122"/>
            </a:endParaRPr>
          </a:p>
        </p:txBody>
      </p:sp>
      <p:sp>
        <p:nvSpPr>
          <p:cNvPr id="24" name="object 16"/>
          <p:cNvSpPr txBox="1"/>
          <p:nvPr/>
        </p:nvSpPr>
        <p:spPr>
          <a:xfrm>
            <a:off x="8539013" y="2698321"/>
            <a:ext cx="1363814" cy="3660746"/>
          </a:xfrm>
          <a:prstGeom prst="rect">
            <a:avLst/>
          </a:prstGeom>
        </p:spPr>
        <p:txBody>
          <a:bodyPr vert="horz" wrap="square" lIns="0" tIns="12700" rIns="0" bIns="0" rtlCol="0">
            <a:spAutoFit/>
          </a:bodyPr>
          <a:lstStyle/>
          <a:p>
            <a:pPr marL="0" indent="0" latinLnBrk="0">
              <a:lnSpc>
                <a:spcPct val="100000"/>
              </a:lnSpc>
              <a:spcBef>
                <a:spcPts val="100"/>
              </a:spcBef>
            </a:pPr>
            <a:r>
              <a:rPr sz="2000" b="1" dirty="0">
                <a:solidFill>
                  <a:srgbClr val="404040"/>
                </a:solidFill>
                <a:latin typeface="微软雅黑" panose="020B0503020204020204" pitchFamily="34" charset="-122"/>
                <a:cs typeface="微软雅黑" panose="020B0503020204020204" pitchFamily="34" charset="-122"/>
              </a:rPr>
              <a:t>检测/分割</a:t>
            </a:r>
            <a:endParaRPr sz="2000" b="1" dirty="0">
              <a:latin typeface="微软雅黑" panose="020B0503020204020204" pitchFamily="34" charset="-122"/>
              <a:cs typeface="微软雅黑" panose="020B0503020204020204" pitchFamily="34" charset="-122"/>
            </a:endParaRPr>
          </a:p>
          <a:p>
            <a:pPr marL="12700" marR="26670">
              <a:lnSpc>
                <a:spcPct val="117000"/>
              </a:lnSpc>
              <a:spcBef>
                <a:spcPts val="980"/>
              </a:spcBef>
            </a:pPr>
            <a:r>
              <a:rPr sz="2000" dirty="0" err="1">
                <a:solidFill>
                  <a:srgbClr val="404040"/>
                </a:solidFill>
                <a:latin typeface="微软雅黑" panose="020B0503020204020204" pitchFamily="34" charset="-122"/>
                <a:cs typeface="微软雅黑" panose="020B0503020204020204" pitchFamily="34" charset="-122"/>
              </a:rPr>
              <a:t>对图像进行分割，提取有价值的内容，用于后继处理</a:t>
            </a:r>
            <a:r>
              <a:rPr lang="zh-CN" altLang="en-US" sz="2000" dirty="0">
                <a:solidFill>
                  <a:srgbClr val="404040"/>
                </a:solidFill>
                <a:latin typeface="微软雅黑" panose="020B0503020204020204" pitchFamily="34" charset="-122"/>
                <a:cs typeface="微软雅黑" panose="020B0503020204020204" pitchFamily="34" charset="-122"/>
              </a:rPr>
              <a:t>。</a:t>
            </a:r>
            <a:r>
              <a:rPr sz="2000" dirty="0" err="1">
                <a:solidFill>
                  <a:srgbClr val="404040"/>
                </a:solidFill>
                <a:latin typeface="微软雅黑" panose="020B0503020204020204" pitchFamily="34" charset="-122"/>
                <a:cs typeface="微软雅黑" panose="020B0503020204020204" pitchFamily="34" charset="-122"/>
              </a:rPr>
              <a:t>如：筛选特征点，分割含有特定目标的部分</a:t>
            </a:r>
            <a:r>
              <a:rPr lang="zh-CN" altLang="en-US" sz="2000" dirty="0">
                <a:solidFill>
                  <a:srgbClr val="404040"/>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p:txBody>
      </p:sp>
      <p:sp>
        <p:nvSpPr>
          <p:cNvPr id="25" name="object 17"/>
          <p:cNvSpPr txBox="1"/>
          <p:nvPr/>
        </p:nvSpPr>
        <p:spPr>
          <a:xfrm>
            <a:off x="10071616" y="2698321"/>
            <a:ext cx="1310345" cy="2940549"/>
          </a:xfrm>
          <a:prstGeom prst="rect">
            <a:avLst/>
          </a:prstGeom>
        </p:spPr>
        <p:txBody>
          <a:bodyPr vert="horz" wrap="square" lIns="0" tIns="12700" rIns="0" bIns="0" rtlCol="0">
            <a:spAutoFit/>
          </a:bodyPr>
          <a:lstStyle/>
          <a:p>
            <a:pPr marL="0" indent="0" latinLnBrk="0">
              <a:lnSpc>
                <a:spcPct val="100000"/>
              </a:lnSpc>
              <a:spcBef>
                <a:spcPts val="100"/>
              </a:spcBef>
            </a:pPr>
            <a:r>
              <a:rPr sz="2000" b="1" dirty="0">
                <a:solidFill>
                  <a:srgbClr val="404040"/>
                </a:solidFill>
                <a:latin typeface="微软雅黑" panose="020B0503020204020204" pitchFamily="34" charset="-122"/>
                <a:cs typeface="微软雅黑" panose="020B0503020204020204" pitchFamily="34" charset="-122"/>
              </a:rPr>
              <a:t>高级处理</a:t>
            </a:r>
            <a:endParaRPr sz="2000" b="1" dirty="0">
              <a:latin typeface="微软雅黑" panose="020B0503020204020204" pitchFamily="34" charset="-122"/>
              <a:cs typeface="微软雅黑" panose="020B0503020204020204" pitchFamily="34" charset="-122"/>
            </a:endParaRPr>
          </a:p>
          <a:p>
            <a:pPr marL="12700" marR="5080">
              <a:lnSpc>
                <a:spcPct val="117000"/>
              </a:lnSpc>
              <a:spcBef>
                <a:spcPts val="980"/>
              </a:spcBef>
            </a:pPr>
            <a:r>
              <a:rPr sz="2000" dirty="0" err="1">
                <a:solidFill>
                  <a:srgbClr val="404040"/>
                </a:solidFill>
                <a:latin typeface="微软雅黑" panose="020B0503020204020204" pitchFamily="34" charset="-122"/>
                <a:cs typeface="微软雅黑" panose="020B0503020204020204" pitchFamily="34" charset="-122"/>
              </a:rPr>
              <a:t>验证得到的数据是否匹配前提要求，估测特定系数，对目标进行分类</a:t>
            </a:r>
            <a:r>
              <a:rPr lang="zh-CN" altLang="en-US" sz="2000" dirty="0">
                <a:solidFill>
                  <a:srgbClr val="404040"/>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p:txBody>
      </p:sp>
      <p:sp>
        <p:nvSpPr>
          <p:cNvPr id="26" name="矩形 25"/>
          <p:cNvSpPr/>
          <p:nvPr/>
        </p:nvSpPr>
        <p:spPr>
          <a:xfrm>
            <a:off x="687687" y="1464334"/>
            <a:ext cx="2829672" cy="4399915"/>
          </a:xfrm>
          <a:prstGeom prst="rect">
            <a:avLst/>
          </a:prstGeom>
        </p:spPr>
        <p:txBody>
          <a:bodyPr wrap="square">
            <a:spAutoFit/>
          </a:bodyPr>
          <a:lstStyle/>
          <a:p>
            <a:pPr>
              <a:buFont typeface="Arial" panose="020B0604020202020204" pitchFamily="34" charset="0"/>
              <a:buChar char="•"/>
            </a:pPr>
            <a:r>
              <a:rPr lang="zh-CN" altLang="en-US" sz="2800" dirty="0">
                <a:latin typeface="-apple-system"/>
              </a:rPr>
              <a:t>图像分类</a:t>
            </a:r>
            <a:endParaRPr lang="zh-CN" altLang="en-US" sz="2800" dirty="0">
              <a:latin typeface="-apple-system"/>
            </a:endParaRPr>
          </a:p>
          <a:p>
            <a:pPr>
              <a:buFont typeface="Arial" panose="020B0604020202020204" pitchFamily="34" charset="0"/>
              <a:buChar char="•"/>
            </a:pPr>
            <a:r>
              <a:rPr lang="zh-CN" altLang="en-US" sz="2800" dirty="0">
                <a:latin typeface="-apple-system"/>
              </a:rPr>
              <a:t>目标检测</a:t>
            </a:r>
            <a:endParaRPr lang="zh-CN" altLang="en-US" sz="2800" dirty="0">
              <a:latin typeface="-apple-system"/>
            </a:endParaRPr>
          </a:p>
          <a:p>
            <a:pPr>
              <a:buFont typeface="Arial" panose="020B0604020202020204" pitchFamily="34" charset="0"/>
              <a:buChar char="•"/>
            </a:pPr>
            <a:r>
              <a:rPr lang="zh-CN" altLang="en-US" sz="2800" dirty="0">
                <a:latin typeface="-apple-system"/>
              </a:rPr>
              <a:t>图像分割</a:t>
            </a:r>
            <a:endParaRPr lang="zh-CN" altLang="en-US" sz="2800" dirty="0">
              <a:latin typeface="-apple-system"/>
            </a:endParaRPr>
          </a:p>
          <a:p>
            <a:pPr>
              <a:buFont typeface="Arial" panose="020B0604020202020204" pitchFamily="34" charset="0"/>
              <a:buChar char="•"/>
            </a:pPr>
            <a:r>
              <a:rPr lang="zh-CN" altLang="en-US" sz="2800" dirty="0">
                <a:latin typeface="-apple-system"/>
              </a:rPr>
              <a:t>目标跟踪</a:t>
            </a:r>
            <a:endParaRPr lang="zh-CN" altLang="en-US" sz="2800" dirty="0">
              <a:latin typeface="-apple-system"/>
            </a:endParaRPr>
          </a:p>
          <a:p>
            <a:pPr>
              <a:buFont typeface="Arial" panose="020B0604020202020204" pitchFamily="34" charset="0"/>
              <a:buChar char="•"/>
            </a:pPr>
            <a:r>
              <a:rPr lang="en-US" altLang="zh-CN" sz="2800" dirty="0">
                <a:cs typeface="Arial" panose="020B0604020202020204" pitchFamily="34" charset="0"/>
              </a:rPr>
              <a:t>OCR</a:t>
            </a:r>
            <a:r>
              <a:rPr lang="zh-CN" altLang="en-US" sz="2800" dirty="0">
                <a:latin typeface="-apple-system"/>
              </a:rPr>
              <a:t>文字识别</a:t>
            </a:r>
            <a:endParaRPr lang="zh-CN" altLang="en-US" sz="2800" dirty="0">
              <a:latin typeface="-apple-system"/>
            </a:endParaRPr>
          </a:p>
          <a:p>
            <a:pPr>
              <a:buFont typeface="Arial" panose="020B0604020202020204" pitchFamily="34" charset="0"/>
              <a:buChar char="•"/>
            </a:pPr>
            <a:r>
              <a:rPr lang="zh-CN" altLang="en-US" sz="2800" dirty="0">
                <a:latin typeface="-apple-system"/>
              </a:rPr>
              <a:t>图像滤波与降噪</a:t>
            </a:r>
            <a:endParaRPr lang="zh-CN" altLang="en-US" sz="2800" dirty="0">
              <a:latin typeface="-apple-system"/>
            </a:endParaRPr>
          </a:p>
          <a:p>
            <a:pPr>
              <a:buFont typeface="Arial" panose="020B0604020202020204" pitchFamily="34" charset="0"/>
              <a:buChar char="•"/>
            </a:pPr>
            <a:r>
              <a:rPr lang="zh-CN" altLang="en-US" sz="2800" dirty="0">
                <a:latin typeface="-apple-system"/>
              </a:rPr>
              <a:t>图像增强</a:t>
            </a:r>
            <a:endParaRPr lang="zh-CN" altLang="en-US" sz="2800" dirty="0">
              <a:latin typeface="-apple-system"/>
            </a:endParaRPr>
          </a:p>
          <a:p>
            <a:pPr>
              <a:buFont typeface="Arial" panose="020B0604020202020204" pitchFamily="34" charset="0"/>
              <a:buChar char="•"/>
            </a:pPr>
            <a:r>
              <a:rPr lang="zh-CN" altLang="en-US" sz="2800" dirty="0">
                <a:latin typeface="-apple-system"/>
              </a:rPr>
              <a:t>风格迁移</a:t>
            </a:r>
            <a:endParaRPr lang="zh-CN" altLang="en-US" sz="2800" dirty="0">
              <a:latin typeface="-apple-system"/>
            </a:endParaRPr>
          </a:p>
          <a:p>
            <a:pPr>
              <a:buFont typeface="Arial" panose="020B0604020202020204" pitchFamily="34" charset="0"/>
              <a:buChar char="•"/>
            </a:pPr>
            <a:r>
              <a:rPr lang="zh-CN" altLang="en-US" sz="2800" dirty="0">
                <a:latin typeface="-apple-system"/>
              </a:rPr>
              <a:t>三维重建</a:t>
            </a:r>
            <a:endParaRPr lang="zh-CN" altLang="en-US" sz="2800" dirty="0">
              <a:latin typeface="-apple-system"/>
            </a:endParaRPr>
          </a:p>
          <a:p>
            <a:pPr>
              <a:buFont typeface="Arial" panose="020B0604020202020204" pitchFamily="34" charset="0"/>
              <a:buChar char="•"/>
            </a:pPr>
            <a:r>
              <a:rPr lang="zh-CN" altLang="en-US" sz="2800" dirty="0">
                <a:latin typeface="-apple-system"/>
              </a:rPr>
              <a:t>图像检索</a:t>
            </a:r>
            <a:endParaRPr lang="en-US" altLang="zh-CN" sz="2800" b="0" i="0" dirty="0">
              <a:effectLst/>
              <a:latin typeface="-apple-syste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22"/>
          <p:cNvSpPr txBox="1">
            <a:spLocks noChangeArrowheads="1"/>
          </p:cNvSpPr>
          <p:nvPr/>
        </p:nvSpPr>
        <p:spPr bwMode="auto">
          <a:xfrm>
            <a:off x="612485" y="227867"/>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深度学习的应用</a:t>
            </a:r>
            <a:r>
              <a:rPr lang="en-US" altLang="zh-CN" dirty="0"/>
              <a:t>-</a:t>
            </a:r>
            <a:r>
              <a:rPr lang="zh-CN" altLang="en-US" dirty="0"/>
              <a:t>计算机视觉方向</a:t>
            </a:r>
            <a:endParaRPr lang="zh-CN" altLang="en-US" dirty="0"/>
          </a:p>
        </p:txBody>
      </p:sp>
      <p:sp>
        <p:nvSpPr>
          <p:cNvPr id="28" name="object 4"/>
          <p:cNvSpPr txBox="1"/>
          <p:nvPr/>
        </p:nvSpPr>
        <p:spPr>
          <a:xfrm>
            <a:off x="9237879" y="4260084"/>
            <a:ext cx="2339523" cy="2425408"/>
          </a:xfrm>
          <a:prstGeom prst="rect">
            <a:avLst/>
          </a:prstGeom>
        </p:spPr>
        <p:txBody>
          <a:bodyPr vert="horz" wrap="square" lIns="0" tIns="12700" rIns="0" bIns="0" rtlCol="0">
            <a:spAutoFit/>
          </a:bodyPr>
          <a:lstStyle/>
          <a:p>
            <a:pPr marL="800100">
              <a:lnSpc>
                <a:spcPct val="100000"/>
              </a:lnSpc>
              <a:spcBef>
                <a:spcPts val="100"/>
              </a:spcBef>
            </a:pPr>
            <a:r>
              <a:rPr sz="2000" b="1" dirty="0">
                <a:solidFill>
                  <a:srgbClr val="262626"/>
                </a:solidFill>
                <a:latin typeface="微软雅黑" panose="020B0503020204020204" pitchFamily="34" charset="-122"/>
                <a:cs typeface="微软雅黑" panose="020B0503020204020204" pitchFamily="34" charset="-122"/>
              </a:rPr>
              <a:t>翻译</a:t>
            </a:r>
            <a:endParaRPr sz="2000" b="1" dirty="0">
              <a:latin typeface="微软雅黑" panose="020B0503020204020204" pitchFamily="34" charset="-122"/>
              <a:cs typeface="微软雅黑" panose="020B0503020204020204" pitchFamily="34" charset="-122"/>
            </a:endParaRPr>
          </a:p>
          <a:p>
            <a:pPr marR="5080">
              <a:spcBef>
                <a:spcPts val="0"/>
              </a:spcBef>
            </a:pPr>
            <a:r>
              <a:rPr sz="2000" dirty="0" err="1">
                <a:solidFill>
                  <a:srgbClr val="262626"/>
                </a:solidFill>
                <a:latin typeface="微软雅黑" panose="020B0503020204020204" pitchFamily="34" charset="-122"/>
                <a:cs typeface="微软雅黑" panose="020B0503020204020204" pitchFamily="34" charset="-122"/>
              </a:rPr>
              <a:t>图像识别技术</a:t>
            </a:r>
            <a:r>
              <a:rPr sz="2000" dirty="0">
                <a:solidFill>
                  <a:srgbClr val="262626"/>
                </a:solidFill>
                <a:latin typeface="微软雅黑" panose="020B0503020204020204" pitchFamily="34" charset="-122"/>
                <a:cs typeface="微软雅黑" panose="020B0503020204020204" pitchFamily="34" charset="-122"/>
              </a:rPr>
              <a:t>(</a:t>
            </a:r>
            <a:r>
              <a:rPr sz="2000" spc="-5" dirty="0">
                <a:solidFill>
                  <a:srgbClr val="262626"/>
                </a:solidFill>
                <a:latin typeface="微软雅黑" panose="020B0503020204020204" pitchFamily="34" charset="-122"/>
                <a:cs typeface="微软雅黑" panose="020B0503020204020204" pitchFamily="34" charset="-122"/>
              </a:rPr>
              <a:t>OCR</a:t>
            </a:r>
            <a:r>
              <a:rPr sz="2000" dirty="0">
                <a:solidFill>
                  <a:srgbClr val="262626"/>
                </a:solidFill>
                <a:latin typeface="微软雅黑" panose="020B0503020204020204" pitchFamily="34" charset="-122"/>
                <a:cs typeface="微软雅黑" panose="020B0503020204020204" pitchFamily="34" charset="-122"/>
              </a:rPr>
              <a:t>)</a:t>
            </a:r>
            <a:r>
              <a:rPr sz="2000" dirty="0" err="1">
                <a:solidFill>
                  <a:srgbClr val="262626"/>
                </a:solidFill>
                <a:latin typeface="微软雅黑" panose="020B0503020204020204" pitchFamily="34" charset="-122"/>
                <a:cs typeface="微软雅黑" panose="020B0503020204020204" pitchFamily="34" charset="-122"/>
              </a:rPr>
              <a:t>的出现大大提升了翻译的效</a:t>
            </a:r>
            <a:r>
              <a:rPr lang="zh-CN" altLang="en-US" sz="2000" dirty="0">
                <a:solidFill>
                  <a:srgbClr val="262626"/>
                </a:solidFill>
                <a:latin typeface="微软雅黑" panose="020B0503020204020204" pitchFamily="34" charset="-122"/>
                <a:cs typeface="微软雅黑" panose="020B0503020204020204" pitchFamily="34" charset="-122"/>
              </a:rPr>
              <a:t>率和准确度，用户通过简单的拍照、截图或划线就能得到准确的翻译结果。</a:t>
            </a:r>
            <a:endParaRPr lang="zh-CN" altLang="en-US" sz="2000" dirty="0">
              <a:solidFill>
                <a:srgbClr val="262626"/>
              </a:solidFill>
              <a:latin typeface="微软雅黑" panose="020B0503020204020204" pitchFamily="34" charset="-122"/>
              <a:cs typeface="微软雅黑" panose="020B0503020204020204" pitchFamily="34" charset="-122"/>
            </a:endParaRPr>
          </a:p>
          <a:p>
            <a:pPr marL="12700" marR="5080" algn="just">
              <a:lnSpc>
                <a:spcPct val="175000"/>
              </a:lnSpc>
              <a:spcBef>
                <a:spcPts val="240"/>
              </a:spcBef>
            </a:pPr>
            <a:endParaRPr sz="1000" dirty="0">
              <a:latin typeface="微软雅黑" panose="020B0503020204020204" pitchFamily="34" charset="-122"/>
              <a:cs typeface="微软雅黑" panose="020B0503020204020204" pitchFamily="34" charset="-122"/>
            </a:endParaRPr>
          </a:p>
        </p:txBody>
      </p:sp>
      <p:sp>
        <p:nvSpPr>
          <p:cNvPr id="29" name="object 5"/>
          <p:cNvSpPr txBox="1"/>
          <p:nvPr/>
        </p:nvSpPr>
        <p:spPr>
          <a:xfrm>
            <a:off x="3365500" y="4305165"/>
            <a:ext cx="2057400" cy="2167260"/>
          </a:xfrm>
          <a:prstGeom prst="rect">
            <a:avLst/>
          </a:prstGeom>
        </p:spPr>
        <p:txBody>
          <a:bodyPr vert="horz" wrap="square" lIns="0" tIns="12700" rIns="0" bIns="0" rtlCol="0">
            <a:spAutoFit/>
          </a:bodyPr>
          <a:lstStyle/>
          <a:p>
            <a:pPr marL="571500">
              <a:lnSpc>
                <a:spcPct val="100000"/>
              </a:lnSpc>
              <a:spcBef>
                <a:spcPts val="100"/>
              </a:spcBef>
            </a:pPr>
            <a:r>
              <a:rPr sz="2000" b="1" dirty="0">
                <a:solidFill>
                  <a:srgbClr val="262626"/>
                </a:solidFill>
                <a:latin typeface="微软雅黑" panose="020B0503020204020204" pitchFamily="34" charset="-122"/>
                <a:cs typeface="微软雅黑" panose="020B0503020204020204" pitchFamily="34" charset="-122"/>
              </a:rPr>
              <a:t>体育赛事</a:t>
            </a:r>
            <a:endParaRPr sz="2000" b="1" dirty="0">
              <a:latin typeface="微软雅黑" panose="020B0503020204020204" pitchFamily="34" charset="-122"/>
              <a:cs typeface="微软雅黑" panose="020B0503020204020204" pitchFamily="34" charset="-122"/>
            </a:endParaRPr>
          </a:p>
          <a:p>
            <a:pPr marR="5080">
              <a:spcBef>
                <a:spcPts val="0"/>
              </a:spcBef>
            </a:pPr>
            <a:r>
              <a:rPr sz="2000" dirty="0" err="1">
                <a:solidFill>
                  <a:srgbClr val="262626"/>
                </a:solidFill>
                <a:latin typeface="微软雅黑" panose="020B0503020204020204" pitchFamily="34" charset="-122"/>
                <a:cs typeface="微软雅黑" panose="020B0503020204020204" pitchFamily="34" charset="-122"/>
              </a:rPr>
              <a:t>计算机视觉还有助于比赛和策略分析、球员表现和评级，以及跟踪体育节目中品牌赞助的可见性</a:t>
            </a:r>
            <a:r>
              <a:rPr sz="2000" dirty="0">
                <a:solidFill>
                  <a:srgbClr val="262626"/>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p:txBody>
      </p:sp>
      <p:sp>
        <p:nvSpPr>
          <p:cNvPr id="30" name="object 6"/>
          <p:cNvSpPr txBox="1"/>
          <p:nvPr/>
        </p:nvSpPr>
        <p:spPr>
          <a:xfrm>
            <a:off x="5823805" y="4238204"/>
            <a:ext cx="3224274" cy="2475037"/>
          </a:xfrm>
          <a:prstGeom prst="rect">
            <a:avLst/>
          </a:prstGeom>
        </p:spPr>
        <p:txBody>
          <a:bodyPr vert="horz" wrap="square" lIns="0" tIns="12700" rIns="0" bIns="0" rtlCol="0">
            <a:spAutoFit/>
          </a:bodyPr>
          <a:lstStyle/>
          <a:p>
            <a:pPr algn="ctr">
              <a:lnSpc>
                <a:spcPct val="100000"/>
              </a:lnSpc>
              <a:spcBef>
                <a:spcPts val="100"/>
              </a:spcBef>
            </a:pPr>
            <a:r>
              <a:rPr sz="2000" b="1" dirty="0">
                <a:solidFill>
                  <a:srgbClr val="262626"/>
                </a:solidFill>
                <a:latin typeface="微软雅黑" panose="020B0503020204020204" pitchFamily="34" charset="-122"/>
                <a:cs typeface="微软雅黑" panose="020B0503020204020204" pitchFamily="34" charset="-122"/>
              </a:rPr>
              <a:t>农业</a:t>
            </a:r>
            <a:endParaRPr sz="2000" b="1" dirty="0">
              <a:latin typeface="微软雅黑" panose="020B0503020204020204" pitchFamily="34" charset="-122"/>
              <a:cs typeface="微软雅黑" panose="020B0503020204020204" pitchFamily="34" charset="-122"/>
            </a:endParaRPr>
          </a:p>
          <a:p>
            <a:pPr marR="5080">
              <a:spcBef>
                <a:spcPts val="0"/>
              </a:spcBef>
            </a:pPr>
            <a:r>
              <a:rPr sz="2000" dirty="0" err="1">
                <a:solidFill>
                  <a:srgbClr val="262626"/>
                </a:solidFill>
                <a:latin typeface="微软雅黑" panose="020B0503020204020204" pitchFamily="34" charset="-122"/>
                <a:cs typeface="微软雅黑" panose="020B0503020204020204" pitchFamily="34" charset="-122"/>
              </a:rPr>
              <a:t>半自动联合收割机可以利用人工智能和计算机视觉来分析粮食品质，并找</a:t>
            </a:r>
            <a:r>
              <a:rPr sz="2000" dirty="0">
                <a:solidFill>
                  <a:srgbClr val="262626"/>
                </a:solidFill>
                <a:latin typeface="微软雅黑" panose="020B0503020204020204" pitchFamily="34" charset="-122"/>
                <a:cs typeface="微软雅黑" panose="020B0503020204020204" pitchFamily="34" charset="-122"/>
              </a:rPr>
              <a:t> </a:t>
            </a:r>
            <a:r>
              <a:rPr sz="2000" dirty="0" err="1">
                <a:solidFill>
                  <a:srgbClr val="262626"/>
                </a:solidFill>
                <a:latin typeface="微软雅黑" panose="020B0503020204020204" pitchFamily="34" charset="-122"/>
                <a:cs typeface="微软雅黑" panose="020B0503020204020204" pitchFamily="34" charset="-122"/>
              </a:rPr>
              <a:t>出农业机械穿过作物的最佳路径。另外也可用来识别杂草和作物，有效减少除草剂的使用量</a:t>
            </a:r>
            <a:r>
              <a:rPr sz="2000" dirty="0">
                <a:solidFill>
                  <a:srgbClr val="262626"/>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p:txBody>
      </p:sp>
      <p:sp>
        <p:nvSpPr>
          <p:cNvPr id="31" name="object 7"/>
          <p:cNvSpPr txBox="1"/>
          <p:nvPr/>
        </p:nvSpPr>
        <p:spPr>
          <a:xfrm>
            <a:off x="612485" y="4238204"/>
            <a:ext cx="2057400" cy="1551707"/>
          </a:xfrm>
          <a:prstGeom prst="rect">
            <a:avLst/>
          </a:prstGeom>
        </p:spPr>
        <p:txBody>
          <a:bodyPr vert="horz" wrap="square" lIns="0" tIns="12700" rIns="0" bIns="0" rtlCol="0">
            <a:spAutoFit/>
          </a:bodyPr>
          <a:lstStyle/>
          <a:p>
            <a:pPr marL="685800">
              <a:lnSpc>
                <a:spcPct val="100000"/>
              </a:lnSpc>
              <a:spcBef>
                <a:spcPts val="100"/>
              </a:spcBef>
            </a:pPr>
            <a:r>
              <a:rPr sz="2000" b="1" dirty="0">
                <a:solidFill>
                  <a:srgbClr val="262626"/>
                </a:solidFill>
                <a:latin typeface="微软雅黑" panose="020B0503020204020204" pitchFamily="34" charset="-122"/>
                <a:cs typeface="微软雅黑" panose="020B0503020204020204" pitchFamily="34" charset="-122"/>
              </a:rPr>
              <a:t>制造业</a:t>
            </a:r>
            <a:endParaRPr sz="2000" b="1" dirty="0">
              <a:latin typeface="微软雅黑" panose="020B0503020204020204" pitchFamily="34" charset="-122"/>
              <a:cs typeface="微软雅黑" panose="020B0503020204020204" pitchFamily="34" charset="-122"/>
            </a:endParaRPr>
          </a:p>
          <a:p>
            <a:pPr marR="5080">
              <a:spcBef>
                <a:spcPts val="0"/>
              </a:spcBef>
            </a:pPr>
            <a:r>
              <a:rPr sz="2000" dirty="0" err="1">
                <a:solidFill>
                  <a:srgbClr val="262626"/>
                </a:solidFill>
                <a:latin typeface="微软雅黑" panose="020B0503020204020204" pitchFamily="34" charset="-122"/>
                <a:cs typeface="微软雅黑" panose="020B0503020204020204" pitchFamily="34" charset="-122"/>
              </a:rPr>
              <a:t>计算机视觉也可以帮助制造商更安全、更智能、更有效地运行</a:t>
            </a:r>
            <a:r>
              <a:rPr lang="zh-CN" altLang="en-US" sz="2000" dirty="0">
                <a:solidFill>
                  <a:srgbClr val="262626"/>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p:txBody>
      </p:sp>
      <p:sp>
        <p:nvSpPr>
          <p:cNvPr id="32" name="object 8"/>
          <p:cNvSpPr/>
          <p:nvPr/>
        </p:nvSpPr>
        <p:spPr>
          <a:xfrm>
            <a:off x="2954121" y="4262203"/>
            <a:ext cx="635" cy="896619"/>
          </a:xfrm>
          <a:custGeom>
            <a:avLst/>
            <a:gdLst/>
            <a:ahLst/>
            <a:cxnLst/>
            <a:rect l="l" t="t" r="r" b="b"/>
            <a:pathLst>
              <a:path w="635" h="896620">
                <a:moveTo>
                  <a:pt x="0" y="0"/>
                </a:moveTo>
                <a:lnTo>
                  <a:pt x="1" y="896295"/>
                </a:lnTo>
              </a:path>
            </a:pathLst>
          </a:custGeom>
          <a:ln w="6350">
            <a:solidFill>
              <a:srgbClr val="BFBFBF"/>
            </a:solidFill>
          </a:ln>
        </p:spPr>
        <p:txBody>
          <a:bodyPr wrap="square" lIns="0" tIns="0" rIns="0" bIns="0" rtlCol="0"/>
          <a:lstStyle/>
          <a:p/>
        </p:txBody>
      </p:sp>
      <p:sp>
        <p:nvSpPr>
          <p:cNvPr id="33" name="object 9"/>
          <p:cNvSpPr/>
          <p:nvPr/>
        </p:nvSpPr>
        <p:spPr>
          <a:xfrm>
            <a:off x="5829300" y="4262203"/>
            <a:ext cx="0" cy="896619"/>
          </a:xfrm>
          <a:custGeom>
            <a:avLst/>
            <a:gdLst/>
            <a:ahLst/>
            <a:cxnLst/>
            <a:rect l="l" t="t" r="r" b="b"/>
            <a:pathLst>
              <a:path h="896620">
                <a:moveTo>
                  <a:pt x="0" y="0"/>
                </a:moveTo>
                <a:lnTo>
                  <a:pt x="0" y="896295"/>
                </a:lnTo>
              </a:path>
            </a:pathLst>
          </a:custGeom>
          <a:ln w="6350">
            <a:solidFill>
              <a:srgbClr val="BFBFBF"/>
            </a:solidFill>
          </a:ln>
        </p:spPr>
        <p:txBody>
          <a:bodyPr wrap="square" lIns="0" tIns="0" rIns="0" bIns="0" rtlCol="0"/>
          <a:lstStyle/>
          <a:p/>
        </p:txBody>
      </p:sp>
      <p:sp>
        <p:nvSpPr>
          <p:cNvPr id="34" name="object 10"/>
          <p:cNvSpPr/>
          <p:nvPr/>
        </p:nvSpPr>
        <p:spPr>
          <a:xfrm>
            <a:off x="8704474" y="4262203"/>
            <a:ext cx="635" cy="896619"/>
          </a:xfrm>
          <a:custGeom>
            <a:avLst/>
            <a:gdLst/>
            <a:ahLst/>
            <a:cxnLst/>
            <a:rect l="l" t="t" r="r" b="b"/>
            <a:pathLst>
              <a:path w="634" h="896620">
                <a:moveTo>
                  <a:pt x="0" y="0"/>
                </a:moveTo>
                <a:lnTo>
                  <a:pt x="1" y="896295"/>
                </a:lnTo>
              </a:path>
            </a:pathLst>
          </a:custGeom>
          <a:ln w="6350">
            <a:solidFill>
              <a:srgbClr val="BFBFBF"/>
            </a:solidFill>
          </a:ln>
        </p:spPr>
        <p:txBody>
          <a:bodyPr wrap="square" lIns="0" tIns="0" rIns="0" bIns="0" rtlCol="0"/>
          <a:lstStyle/>
          <a:p/>
        </p:txBody>
      </p:sp>
      <p:sp>
        <p:nvSpPr>
          <p:cNvPr id="35" name="object 11"/>
          <p:cNvSpPr txBox="1"/>
          <p:nvPr/>
        </p:nvSpPr>
        <p:spPr>
          <a:xfrm>
            <a:off x="612485" y="1382277"/>
            <a:ext cx="3274351" cy="2475037"/>
          </a:xfrm>
          <a:prstGeom prst="rect">
            <a:avLst/>
          </a:prstGeom>
        </p:spPr>
        <p:txBody>
          <a:bodyPr vert="horz" wrap="square" lIns="0" tIns="12700" rIns="0" bIns="0" rtlCol="0">
            <a:spAutoFit/>
          </a:bodyPr>
          <a:lstStyle/>
          <a:p>
            <a:pPr algn="ctr">
              <a:lnSpc>
                <a:spcPct val="100000"/>
              </a:lnSpc>
              <a:spcBef>
                <a:spcPts val="100"/>
              </a:spcBef>
            </a:pPr>
            <a:r>
              <a:rPr sz="2000" b="1" dirty="0" err="1">
                <a:solidFill>
                  <a:srgbClr val="262626"/>
                </a:solidFill>
                <a:latin typeface="微软雅黑" panose="020B0503020204020204" pitchFamily="34" charset="-122"/>
                <a:cs typeface="微软雅黑" panose="020B0503020204020204" pitchFamily="34" charset="-122"/>
              </a:rPr>
              <a:t>交通</a:t>
            </a:r>
            <a:endParaRPr lang="en-US" sz="2000" b="1" dirty="0">
              <a:latin typeface="微软雅黑" panose="020B0503020204020204" pitchFamily="34" charset="-122"/>
              <a:cs typeface="微软雅黑" panose="020B0503020204020204" pitchFamily="34" charset="-122"/>
            </a:endParaRPr>
          </a:p>
          <a:p>
            <a:pPr>
              <a:lnSpc>
                <a:spcPct val="100000"/>
              </a:lnSpc>
              <a:spcBef>
                <a:spcPts val="0"/>
              </a:spcBef>
            </a:pPr>
            <a:r>
              <a:rPr sz="2000" dirty="0">
                <a:solidFill>
                  <a:srgbClr val="262626"/>
                </a:solidFill>
                <a:latin typeface="微软雅黑" panose="020B0503020204020204" pitchFamily="34" charset="-122"/>
                <a:cs typeface="微软雅黑" panose="020B0503020204020204" pitchFamily="34" charset="-122"/>
              </a:rPr>
              <a:t>自动驾驶汽车需要计算机视觉。汽车制造商已经通过摄像头、激光雷达、雷达和超声波传感器从环境中获取图像，研发自动驾驶汽车来探测目标、车道标志和交通信号，从而安全驾驶。</a:t>
            </a:r>
            <a:endParaRPr sz="2000" dirty="0">
              <a:latin typeface="微软雅黑" panose="020B0503020204020204" pitchFamily="34" charset="-122"/>
              <a:cs typeface="微软雅黑" panose="020B0503020204020204" pitchFamily="34" charset="-122"/>
            </a:endParaRPr>
          </a:p>
        </p:txBody>
      </p:sp>
      <p:sp>
        <p:nvSpPr>
          <p:cNvPr id="36" name="object 12"/>
          <p:cNvSpPr txBox="1"/>
          <p:nvPr/>
        </p:nvSpPr>
        <p:spPr>
          <a:xfrm>
            <a:off x="4581749" y="1417262"/>
            <a:ext cx="2602866" cy="1243930"/>
          </a:xfrm>
          <a:prstGeom prst="rect">
            <a:avLst/>
          </a:prstGeom>
        </p:spPr>
        <p:txBody>
          <a:bodyPr vert="horz" wrap="square" lIns="0" tIns="12700" rIns="0" bIns="0" rtlCol="0">
            <a:spAutoFit/>
          </a:bodyPr>
          <a:lstStyle/>
          <a:p>
            <a:pPr algn="ctr">
              <a:lnSpc>
                <a:spcPct val="100000"/>
              </a:lnSpc>
              <a:spcBef>
                <a:spcPts val="100"/>
              </a:spcBef>
            </a:pPr>
            <a:r>
              <a:rPr sz="2000" b="1" dirty="0">
                <a:solidFill>
                  <a:srgbClr val="262626"/>
                </a:solidFill>
                <a:latin typeface="微软雅黑" panose="020B0503020204020204" pitchFamily="34" charset="-122"/>
                <a:cs typeface="微软雅黑" panose="020B0503020204020204" pitchFamily="34" charset="-122"/>
              </a:rPr>
              <a:t>安防</a:t>
            </a:r>
            <a:endParaRPr sz="2000" b="1" dirty="0">
              <a:latin typeface="微软雅黑" panose="020B0503020204020204" pitchFamily="34" charset="-122"/>
              <a:cs typeface="微软雅黑" panose="020B0503020204020204" pitchFamily="34" charset="-122"/>
            </a:endParaRPr>
          </a:p>
          <a:p>
            <a:pPr marR="5080">
              <a:spcBef>
                <a:spcPts val="0"/>
              </a:spcBef>
            </a:pPr>
            <a:r>
              <a:rPr sz="2000" dirty="0" err="1">
                <a:solidFill>
                  <a:srgbClr val="262626"/>
                </a:solidFill>
                <a:latin typeface="微软雅黑" panose="020B0503020204020204" pitchFamily="34" charset="-122"/>
              </a:rPr>
              <a:t>中国在使用人脸识别技术方面无疑处于领先地</a:t>
            </a:r>
            <a:r>
              <a:rPr sz="2000" dirty="0">
                <a:solidFill>
                  <a:srgbClr val="262626"/>
                </a:solidFill>
                <a:latin typeface="微软雅黑" panose="020B0503020204020204" pitchFamily="34" charset="-122"/>
              </a:rPr>
              <a:t> 位</a:t>
            </a:r>
            <a:r>
              <a:rPr lang="zh-CN" altLang="en-US" sz="2000" dirty="0">
                <a:solidFill>
                  <a:srgbClr val="262626"/>
                </a:solidFill>
                <a:latin typeface="微软雅黑" panose="020B0503020204020204" pitchFamily="34" charset="-122"/>
              </a:rPr>
              <a:t>。</a:t>
            </a:r>
            <a:endParaRPr sz="2000" dirty="0">
              <a:solidFill>
                <a:srgbClr val="262626"/>
              </a:solidFill>
              <a:latin typeface="微软雅黑" panose="020B0503020204020204" pitchFamily="34" charset="-122"/>
            </a:endParaRPr>
          </a:p>
        </p:txBody>
      </p:sp>
      <p:sp>
        <p:nvSpPr>
          <p:cNvPr id="37" name="object 13"/>
          <p:cNvSpPr txBox="1"/>
          <p:nvPr/>
        </p:nvSpPr>
        <p:spPr>
          <a:xfrm>
            <a:off x="7985350" y="1417262"/>
            <a:ext cx="2602232" cy="1551707"/>
          </a:xfrm>
          <a:prstGeom prst="rect">
            <a:avLst/>
          </a:prstGeom>
        </p:spPr>
        <p:txBody>
          <a:bodyPr vert="horz" wrap="square" lIns="0" tIns="12700" rIns="0" bIns="0" rtlCol="0">
            <a:spAutoFit/>
          </a:bodyPr>
          <a:lstStyle/>
          <a:p>
            <a:pPr marR="3810" algn="ctr">
              <a:lnSpc>
                <a:spcPct val="100000"/>
              </a:lnSpc>
              <a:spcBef>
                <a:spcPts val="100"/>
              </a:spcBef>
            </a:pPr>
            <a:r>
              <a:rPr sz="2000" b="1" dirty="0">
                <a:solidFill>
                  <a:srgbClr val="262626"/>
                </a:solidFill>
                <a:latin typeface="微软雅黑" panose="020B0503020204020204" pitchFamily="34" charset="-122"/>
                <a:cs typeface="微软雅黑" panose="020B0503020204020204" pitchFamily="34" charset="-122"/>
              </a:rPr>
              <a:t>医疗</a:t>
            </a:r>
            <a:endParaRPr sz="2000" b="1" dirty="0">
              <a:latin typeface="微软雅黑" panose="020B0503020204020204" pitchFamily="34" charset="-122"/>
              <a:cs typeface="微软雅黑" panose="020B0503020204020204" pitchFamily="34" charset="-122"/>
            </a:endParaRPr>
          </a:p>
          <a:p>
            <a:pPr marR="5080" indent="10160">
              <a:spcBef>
                <a:spcPts val="0"/>
              </a:spcBef>
            </a:pPr>
            <a:r>
              <a:rPr sz="2000" dirty="0">
                <a:solidFill>
                  <a:srgbClr val="262626"/>
                </a:solidFill>
                <a:latin typeface="微软雅黑" panose="020B0503020204020204" pitchFamily="34" charset="-122"/>
                <a:cs typeface="微软雅黑" panose="020B0503020204020204" pitchFamily="34" charset="-122"/>
              </a:rPr>
              <a:t>由于9</a:t>
            </a:r>
            <a:r>
              <a:rPr sz="2000" spc="-5" dirty="0">
                <a:solidFill>
                  <a:srgbClr val="262626"/>
                </a:solidFill>
                <a:latin typeface="微软雅黑" panose="020B0503020204020204" pitchFamily="34" charset="-122"/>
                <a:cs typeface="微软雅黑" panose="020B0503020204020204" pitchFamily="34" charset="-122"/>
              </a:rPr>
              <a:t>0</a:t>
            </a:r>
            <a:r>
              <a:rPr sz="2000" dirty="0">
                <a:solidFill>
                  <a:srgbClr val="262626"/>
                </a:solidFill>
                <a:latin typeface="微软雅黑" panose="020B0503020204020204" pitchFamily="34" charset="-122"/>
                <a:cs typeface="微软雅黑" panose="020B0503020204020204" pitchFamily="34" charset="-122"/>
              </a:rPr>
              <a:t>％的医疗数据都是基于图像的，因此医学中的计算机视觉有很多用途。</a:t>
            </a:r>
            <a:endParaRPr sz="2000" dirty="0">
              <a:latin typeface="微软雅黑" panose="020B0503020204020204" pitchFamily="34" charset="-122"/>
              <a:cs typeface="微软雅黑" panose="020B0503020204020204" pitchFamily="34" charset="-122"/>
            </a:endParaRPr>
          </a:p>
        </p:txBody>
      </p:sp>
      <p:sp>
        <p:nvSpPr>
          <p:cNvPr id="38" name="object 14"/>
          <p:cNvSpPr/>
          <p:nvPr/>
        </p:nvSpPr>
        <p:spPr>
          <a:xfrm>
            <a:off x="4132743" y="1454988"/>
            <a:ext cx="635" cy="896619"/>
          </a:xfrm>
          <a:custGeom>
            <a:avLst/>
            <a:gdLst/>
            <a:ahLst/>
            <a:cxnLst/>
            <a:rect l="l" t="t" r="r" b="b"/>
            <a:pathLst>
              <a:path w="635" h="896620">
                <a:moveTo>
                  <a:pt x="0" y="0"/>
                </a:moveTo>
                <a:lnTo>
                  <a:pt x="2" y="896291"/>
                </a:lnTo>
              </a:path>
            </a:pathLst>
          </a:custGeom>
          <a:ln w="6350">
            <a:solidFill>
              <a:srgbClr val="BFBFBF"/>
            </a:solidFill>
          </a:ln>
        </p:spPr>
        <p:txBody>
          <a:bodyPr wrap="square" lIns="0" tIns="0" rIns="0" bIns="0" rtlCol="0"/>
          <a:lstStyle/>
          <a:p/>
        </p:txBody>
      </p:sp>
      <p:sp>
        <p:nvSpPr>
          <p:cNvPr id="39" name="object 15"/>
          <p:cNvSpPr/>
          <p:nvPr/>
        </p:nvSpPr>
        <p:spPr>
          <a:xfrm>
            <a:off x="7492902" y="1454988"/>
            <a:ext cx="635" cy="896619"/>
          </a:xfrm>
          <a:custGeom>
            <a:avLst/>
            <a:gdLst/>
            <a:ahLst/>
            <a:cxnLst/>
            <a:rect l="l" t="t" r="r" b="b"/>
            <a:pathLst>
              <a:path w="634" h="896620">
                <a:moveTo>
                  <a:pt x="0" y="0"/>
                </a:moveTo>
                <a:lnTo>
                  <a:pt x="2" y="896291"/>
                </a:lnTo>
              </a:path>
            </a:pathLst>
          </a:custGeom>
          <a:ln w="6350">
            <a:solidFill>
              <a:srgbClr val="BFBFBF"/>
            </a:solidFill>
          </a:ln>
        </p:spPr>
        <p:txBody>
          <a:bodyPr wrap="square" lIns="0" tIns="0" rIns="0" bIns="0" rtlCol="0"/>
          <a:lstStyl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12775" y="1927159"/>
            <a:ext cx="10959115" cy="1636345"/>
          </a:xfrm>
          <a:prstGeom prst="rect">
            <a:avLst/>
          </a:prstGeom>
        </p:spPr>
        <p:txBody>
          <a:bodyPr vert="horz" wrap="square" lIns="0" tIns="12700" rIns="0" bIns="0" rtlCol="0">
            <a:spAutoFit/>
          </a:bodyPr>
          <a:lstStyle/>
          <a:p>
            <a:pPr marL="12700" marR="5080" algn="just">
              <a:lnSpc>
                <a:spcPct val="111000"/>
              </a:lnSpc>
              <a:spcBef>
                <a:spcPts val="100"/>
              </a:spcBef>
            </a:pPr>
            <a:r>
              <a:rPr lang="en-US" dirty="0">
                <a:solidFill>
                  <a:srgbClr val="2F5597"/>
                </a:solidFill>
                <a:latin typeface="微软雅黑" panose="020B0503020204020204" pitchFamily="34" charset="-122"/>
                <a:cs typeface="微软雅黑" panose="020B0503020204020204" pitchFamily="34" charset="-122"/>
              </a:rPr>
              <a:t>       </a:t>
            </a:r>
            <a:r>
              <a:rPr dirty="0" err="1">
                <a:solidFill>
                  <a:schemeClr val="tx1"/>
                </a:solidFill>
                <a:latin typeface="微软雅黑" panose="020B0503020204020204" pitchFamily="34" charset="-122"/>
                <a:cs typeface="微软雅黑" panose="020B0503020204020204" pitchFamily="34" charset="-122"/>
              </a:rPr>
              <a:t>自然语言处理</a:t>
            </a:r>
            <a:r>
              <a:rPr lang="en-US" spc="-5" dirty="0">
                <a:solidFill>
                  <a:schemeClr val="tx1"/>
                </a:solidFill>
                <a:latin typeface="微软雅黑" panose="020B0503020204020204" pitchFamily="34" charset="-122"/>
                <a:cs typeface="微软雅黑" panose="020B0503020204020204" pitchFamily="34" charset="-122"/>
              </a:rPr>
              <a:t>(</a:t>
            </a:r>
            <a:r>
              <a:rPr spc="-5" dirty="0">
                <a:solidFill>
                  <a:schemeClr val="tx1"/>
                </a:solidFill>
                <a:latin typeface="微软雅黑" panose="020B0503020204020204" pitchFamily="34" charset="-122"/>
                <a:cs typeface="微软雅黑" panose="020B0503020204020204" pitchFamily="34" charset="-122"/>
              </a:rPr>
              <a:t>Natural</a:t>
            </a:r>
            <a:r>
              <a:rPr spc="175" dirty="0">
                <a:solidFill>
                  <a:schemeClr val="tx1"/>
                </a:solidFill>
                <a:latin typeface="微软雅黑" panose="020B0503020204020204" pitchFamily="34" charset="-122"/>
                <a:cs typeface="微软雅黑" panose="020B0503020204020204" pitchFamily="34" charset="-122"/>
              </a:rPr>
              <a:t> </a:t>
            </a:r>
            <a:r>
              <a:rPr spc="-5" dirty="0">
                <a:solidFill>
                  <a:schemeClr val="tx1"/>
                </a:solidFill>
                <a:latin typeface="微软雅黑" panose="020B0503020204020204" pitchFamily="34" charset="-122"/>
                <a:cs typeface="微软雅黑" panose="020B0503020204020204" pitchFamily="34" charset="-122"/>
              </a:rPr>
              <a:t>Language</a:t>
            </a:r>
            <a:r>
              <a:rPr lang="en-US" spc="-5" dirty="0">
                <a:solidFill>
                  <a:schemeClr val="tx1"/>
                </a:solidFill>
                <a:latin typeface="微软雅黑" panose="020B0503020204020204" pitchFamily="34" charset="-122"/>
                <a:cs typeface="微软雅黑" panose="020B0503020204020204" pitchFamily="34" charset="-122"/>
              </a:rPr>
              <a:t> </a:t>
            </a:r>
            <a:r>
              <a:rPr spc="-5" dirty="0">
                <a:solidFill>
                  <a:schemeClr val="tx1"/>
                </a:solidFill>
                <a:latin typeface="微软雅黑" panose="020B0503020204020204" pitchFamily="34" charset="-122"/>
                <a:cs typeface="微软雅黑" panose="020B0503020204020204" pitchFamily="34" charset="-122"/>
              </a:rPr>
              <a:t>Processing</a:t>
            </a:r>
            <a:r>
              <a:rPr lang="en-US" spc="-5" dirty="0">
                <a:solidFill>
                  <a:schemeClr val="tx1"/>
                </a:solidFill>
                <a:latin typeface="微软雅黑" panose="020B0503020204020204" pitchFamily="34" charset="-122"/>
              </a:rPr>
              <a:t>,</a:t>
            </a:r>
            <a:r>
              <a:rPr lang="zh-CN" altLang="en-US" spc="-5" dirty="0">
                <a:solidFill>
                  <a:schemeClr val="tx1"/>
                </a:solidFill>
                <a:latin typeface="微软雅黑" panose="020B0503020204020204" pitchFamily="34" charset="-122"/>
              </a:rPr>
              <a:t> </a:t>
            </a:r>
            <a:r>
              <a:rPr lang="en-US" altLang="zh-CN" spc="-5" dirty="0">
                <a:solidFill>
                  <a:schemeClr val="tx1"/>
                </a:solidFill>
                <a:latin typeface="微软雅黑" panose="020B0503020204020204" pitchFamily="34" charset="-122"/>
              </a:rPr>
              <a:t>NLP</a:t>
            </a:r>
            <a:r>
              <a:rPr lang="en-US" spc="-5" dirty="0">
                <a:solidFill>
                  <a:schemeClr val="tx1"/>
                </a:solidFill>
                <a:latin typeface="微软雅黑" panose="020B0503020204020204" pitchFamily="34" charset="-122"/>
              </a:rPr>
              <a:t>)</a:t>
            </a:r>
            <a:r>
              <a:rPr spc="-5" dirty="0">
                <a:solidFill>
                  <a:schemeClr val="tx1"/>
                </a:solidFill>
                <a:latin typeface="微软雅黑" panose="020B0503020204020204" pitchFamily="34" charset="-122"/>
              </a:rPr>
              <a:t>是一门通过建立形式化的计算模型来分析、理解和处理自然语言的学科</a:t>
            </a:r>
            <a:r>
              <a:rPr spc="0" dirty="0">
                <a:solidFill>
                  <a:schemeClr val="tx1"/>
                </a:solidFill>
                <a:latin typeface="微软雅黑" panose="020B0503020204020204" pitchFamily="34" charset="-122"/>
                <a:cs typeface="微软雅黑" panose="020B0503020204020204" pitchFamily="34" charset="-122"/>
              </a:rPr>
              <a:t>，也是一门横跨语言学、计算机科学、数学等领域的交叉学科。自然语言处理机制涉及两个流程，包括自然语言理解和自然语言生成</a:t>
            </a:r>
            <a:r>
              <a:rPr lang="zh-CN" altLang="en-US" spc="0" dirty="0">
                <a:solidFill>
                  <a:schemeClr val="tx1"/>
                </a:solidFill>
                <a:latin typeface="微软雅黑" panose="020B0503020204020204" pitchFamily="34" charset="-122"/>
                <a:cs typeface="微软雅黑" panose="020B0503020204020204" pitchFamily="34" charset="-122"/>
              </a:rPr>
              <a:t>。</a:t>
            </a:r>
            <a:endParaRPr lang="zh-CN" altLang="en-US" spc="0" dirty="0">
              <a:solidFill>
                <a:schemeClr val="tx1"/>
              </a:solidFill>
              <a:latin typeface="微软雅黑" panose="020B0503020204020204" pitchFamily="34" charset="-122"/>
              <a:cs typeface="微软雅黑" panose="020B0503020204020204" pitchFamily="34" charset="-122"/>
            </a:endParaRPr>
          </a:p>
        </p:txBody>
      </p:sp>
      <p:sp>
        <p:nvSpPr>
          <p:cNvPr id="5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3"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8" name="文本框 22"/>
          <p:cNvSpPr txBox="1">
            <a:spLocks noChangeArrowheads="1"/>
          </p:cNvSpPr>
          <p:nvPr/>
        </p:nvSpPr>
        <p:spPr bwMode="auto">
          <a:xfrm>
            <a:off x="612775" y="84041"/>
            <a:ext cx="8621077" cy="1105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深度学习的应用</a:t>
            </a:r>
            <a:r>
              <a:rPr lang="en-US" altLang="zh-CN" dirty="0"/>
              <a:t>-</a:t>
            </a:r>
            <a:r>
              <a:rPr lang="zh-CN" altLang="en-US" dirty="0"/>
              <a:t>自然语言处理方向</a:t>
            </a:r>
            <a:endParaRPr lang="zh-CN" altLang="en-US" dirty="0"/>
          </a:p>
        </p:txBody>
      </p:sp>
      <p:grpSp>
        <p:nvGrpSpPr>
          <p:cNvPr id="2" name="组合 1"/>
          <p:cNvGrpSpPr/>
          <p:nvPr/>
        </p:nvGrpSpPr>
        <p:grpSpPr>
          <a:xfrm>
            <a:off x="3778250" y="4135120"/>
            <a:ext cx="5422900" cy="2298065"/>
            <a:chOff x="5950" y="6512"/>
            <a:chExt cx="8540" cy="3619"/>
          </a:xfrm>
        </p:grpSpPr>
        <p:sp>
          <p:nvSpPr>
            <p:cNvPr id="7" name="object 7"/>
            <p:cNvSpPr/>
            <p:nvPr/>
          </p:nvSpPr>
          <p:spPr>
            <a:xfrm>
              <a:off x="5950" y="7521"/>
              <a:ext cx="8541" cy="1675"/>
            </a:xfrm>
            <a:custGeom>
              <a:avLst/>
              <a:gdLst/>
              <a:ahLst/>
              <a:cxnLst/>
              <a:rect l="l" t="t" r="r" b="b"/>
              <a:pathLst>
                <a:path w="5423535" h="1063625">
                  <a:moveTo>
                    <a:pt x="4973983" y="0"/>
                  </a:moveTo>
                  <a:lnTo>
                    <a:pt x="4973983" y="265762"/>
                  </a:lnTo>
                  <a:lnTo>
                    <a:pt x="0" y="265762"/>
                  </a:lnTo>
                  <a:lnTo>
                    <a:pt x="0" y="797288"/>
                  </a:lnTo>
                  <a:lnTo>
                    <a:pt x="4973983" y="797288"/>
                  </a:lnTo>
                  <a:lnTo>
                    <a:pt x="4973983" y="1063050"/>
                  </a:lnTo>
                  <a:lnTo>
                    <a:pt x="5423207" y="531525"/>
                  </a:lnTo>
                  <a:lnTo>
                    <a:pt x="4973983" y="0"/>
                  </a:lnTo>
                  <a:close/>
                </a:path>
              </a:pathLst>
            </a:custGeom>
            <a:solidFill>
              <a:srgbClr val="F2F2F2"/>
            </a:solidFill>
          </p:spPr>
          <p:txBody>
            <a:bodyPr wrap="square" lIns="0" tIns="0" rIns="0" bIns="0" rtlCol="0"/>
            <a:lstStyle/>
            <a:p>
              <a:endParaRPr sz="1600" b="1"/>
            </a:p>
          </p:txBody>
        </p:sp>
        <p:sp>
          <p:nvSpPr>
            <p:cNvPr id="10" name="object 10"/>
            <p:cNvSpPr/>
            <p:nvPr/>
          </p:nvSpPr>
          <p:spPr>
            <a:xfrm>
              <a:off x="9080" y="7487"/>
              <a:ext cx="1469" cy="1487"/>
            </a:xfrm>
            <a:custGeom>
              <a:avLst/>
              <a:gdLst/>
              <a:ahLst/>
              <a:cxnLst/>
              <a:rect l="l" t="t" r="r" b="b"/>
              <a:pathLst>
                <a:path w="932814" h="944245">
                  <a:moveTo>
                    <a:pt x="325094" y="539680"/>
                  </a:moveTo>
                  <a:lnTo>
                    <a:pt x="0" y="539680"/>
                  </a:lnTo>
                  <a:lnTo>
                    <a:pt x="5709" y="558906"/>
                  </a:lnTo>
                  <a:lnTo>
                    <a:pt x="26874" y="599124"/>
                  </a:lnTo>
                  <a:lnTo>
                    <a:pt x="56503" y="635394"/>
                  </a:lnTo>
                  <a:lnTo>
                    <a:pt x="297185" y="876076"/>
                  </a:lnTo>
                  <a:lnTo>
                    <a:pt x="333457" y="905706"/>
                  </a:lnTo>
                  <a:lnTo>
                    <a:pt x="373673" y="926871"/>
                  </a:lnTo>
                  <a:lnTo>
                    <a:pt x="416519" y="939570"/>
                  </a:lnTo>
                  <a:lnTo>
                    <a:pt x="460678" y="943803"/>
                  </a:lnTo>
                  <a:lnTo>
                    <a:pt x="504838" y="939570"/>
                  </a:lnTo>
                  <a:lnTo>
                    <a:pt x="547683" y="926871"/>
                  </a:lnTo>
                  <a:lnTo>
                    <a:pt x="587900" y="905706"/>
                  </a:lnTo>
                  <a:lnTo>
                    <a:pt x="624173" y="876076"/>
                  </a:lnTo>
                  <a:lnTo>
                    <a:pt x="864853" y="635394"/>
                  </a:lnTo>
                  <a:lnTo>
                    <a:pt x="887652" y="607485"/>
                  </a:lnTo>
                  <a:lnTo>
                    <a:pt x="325094" y="607485"/>
                  </a:lnTo>
                  <a:lnTo>
                    <a:pt x="325094" y="539680"/>
                  </a:lnTo>
                  <a:close/>
                </a:path>
                <a:path w="932814" h="944245">
                  <a:moveTo>
                    <a:pt x="887652" y="336317"/>
                  </a:moveTo>
                  <a:lnTo>
                    <a:pt x="325094" y="336317"/>
                  </a:lnTo>
                  <a:lnTo>
                    <a:pt x="460678" y="471901"/>
                  </a:lnTo>
                  <a:lnTo>
                    <a:pt x="325094" y="607485"/>
                  </a:lnTo>
                  <a:lnTo>
                    <a:pt x="887652" y="607485"/>
                  </a:lnTo>
                  <a:lnTo>
                    <a:pt x="894483" y="599122"/>
                  </a:lnTo>
                  <a:lnTo>
                    <a:pt x="915652" y="558891"/>
                  </a:lnTo>
                  <a:lnTo>
                    <a:pt x="928347" y="516061"/>
                  </a:lnTo>
                  <a:lnTo>
                    <a:pt x="932580" y="471901"/>
                  </a:lnTo>
                  <a:lnTo>
                    <a:pt x="928347" y="427741"/>
                  </a:lnTo>
                  <a:lnTo>
                    <a:pt x="915648" y="384896"/>
                  </a:lnTo>
                  <a:lnTo>
                    <a:pt x="894482" y="344678"/>
                  </a:lnTo>
                  <a:lnTo>
                    <a:pt x="887652" y="336317"/>
                  </a:lnTo>
                  <a:close/>
                </a:path>
                <a:path w="932814" h="944245">
                  <a:moveTo>
                    <a:pt x="460678" y="0"/>
                  </a:moveTo>
                  <a:lnTo>
                    <a:pt x="416513" y="4232"/>
                  </a:lnTo>
                  <a:lnTo>
                    <a:pt x="373668" y="16931"/>
                  </a:lnTo>
                  <a:lnTo>
                    <a:pt x="333455" y="38096"/>
                  </a:lnTo>
                  <a:lnTo>
                    <a:pt x="297185" y="67726"/>
                  </a:lnTo>
                  <a:lnTo>
                    <a:pt x="56503" y="308408"/>
                  </a:lnTo>
                  <a:lnTo>
                    <a:pt x="26873" y="344680"/>
                  </a:lnTo>
                  <a:lnTo>
                    <a:pt x="5702" y="384911"/>
                  </a:lnTo>
                  <a:lnTo>
                    <a:pt x="0" y="404122"/>
                  </a:lnTo>
                  <a:lnTo>
                    <a:pt x="325094" y="404122"/>
                  </a:lnTo>
                  <a:lnTo>
                    <a:pt x="325094" y="336317"/>
                  </a:lnTo>
                  <a:lnTo>
                    <a:pt x="887652" y="336317"/>
                  </a:lnTo>
                  <a:lnTo>
                    <a:pt x="624173" y="67726"/>
                  </a:lnTo>
                  <a:lnTo>
                    <a:pt x="587901" y="38096"/>
                  </a:lnTo>
                  <a:lnTo>
                    <a:pt x="547688" y="16931"/>
                  </a:lnTo>
                  <a:lnTo>
                    <a:pt x="504843" y="4232"/>
                  </a:lnTo>
                  <a:lnTo>
                    <a:pt x="460678" y="0"/>
                  </a:lnTo>
                  <a:close/>
                </a:path>
              </a:pathLst>
            </a:custGeom>
            <a:solidFill>
              <a:srgbClr val="002061"/>
            </a:solidFill>
          </p:spPr>
          <p:txBody>
            <a:bodyPr wrap="square" lIns="0" tIns="0" rIns="0" bIns="0" rtlCol="0"/>
            <a:lstStyle/>
            <a:p>
              <a:endParaRPr sz="1600" b="1"/>
            </a:p>
          </p:txBody>
        </p:sp>
        <p:sp>
          <p:nvSpPr>
            <p:cNvPr id="12" name="object 12"/>
            <p:cNvSpPr txBox="1"/>
            <p:nvPr/>
          </p:nvSpPr>
          <p:spPr>
            <a:xfrm>
              <a:off x="5950" y="9167"/>
              <a:ext cx="1320" cy="408"/>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404040"/>
                  </a:solidFill>
                  <a:latin typeface="微软雅黑" panose="020B0503020204020204" pitchFamily="34" charset="-122"/>
                  <a:cs typeface="微软雅黑" panose="020B0503020204020204" pitchFamily="34" charset="-122"/>
                </a:rPr>
                <a:t>语音分析</a:t>
              </a:r>
              <a:endParaRPr sz="1600" b="1" dirty="0">
                <a:latin typeface="微软雅黑" panose="020B0503020204020204" pitchFamily="34" charset="-122"/>
                <a:cs typeface="微软雅黑" panose="020B0503020204020204" pitchFamily="34" charset="-122"/>
              </a:endParaRPr>
            </a:p>
          </p:txBody>
        </p:sp>
        <p:sp>
          <p:nvSpPr>
            <p:cNvPr id="13" name="object 13"/>
            <p:cNvSpPr txBox="1"/>
            <p:nvPr/>
          </p:nvSpPr>
          <p:spPr>
            <a:xfrm>
              <a:off x="7546" y="9167"/>
              <a:ext cx="1469" cy="408"/>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404040"/>
                  </a:solidFill>
                  <a:latin typeface="微软雅黑" panose="020B0503020204020204" pitchFamily="34" charset="-122"/>
                  <a:cs typeface="微软雅黑" panose="020B0503020204020204" pitchFamily="34" charset="-122"/>
                </a:rPr>
                <a:t>词法分析</a:t>
              </a:r>
              <a:endParaRPr sz="1600" b="1" dirty="0">
                <a:latin typeface="微软雅黑" panose="020B0503020204020204" pitchFamily="34" charset="-122"/>
                <a:cs typeface="微软雅黑" panose="020B0503020204020204" pitchFamily="34" charset="-122"/>
              </a:endParaRPr>
            </a:p>
          </p:txBody>
        </p:sp>
        <p:sp>
          <p:nvSpPr>
            <p:cNvPr id="14" name="object 14"/>
            <p:cNvSpPr txBox="1"/>
            <p:nvPr/>
          </p:nvSpPr>
          <p:spPr>
            <a:xfrm>
              <a:off x="9080" y="9167"/>
              <a:ext cx="1469" cy="408"/>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404040"/>
                  </a:solidFill>
                  <a:latin typeface="微软雅黑" panose="020B0503020204020204" pitchFamily="34" charset="-122"/>
                  <a:cs typeface="微软雅黑" panose="020B0503020204020204" pitchFamily="34" charset="-122"/>
                </a:rPr>
                <a:t>句法分析</a:t>
              </a:r>
              <a:endParaRPr sz="1600" b="1" dirty="0">
                <a:latin typeface="微软雅黑" panose="020B0503020204020204" pitchFamily="34" charset="-122"/>
                <a:cs typeface="微软雅黑" panose="020B0503020204020204" pitchFamily="34" charset="-122"/>
              </a:endParaRPr>
            </a:p>
          </p:txBody>
        </p:sp>
        <p:sp>
          <p:nvSpPr>
            <p:cNvPr id="15" name="object 15"/>
            <p:cNvSpPr txBox="1"/>
            <p:nvPr/>
          </p:nvSpPr>
          <p:spPr>
            <a:xfrm>
              <a:off x="12390" y="9167"/>
              <a:ext cx="1503" cy="408"/>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404040"/>
                  </a:solidFill>
                  <a:latin typeface="微软雅黑" panose="020B0503020204020204" pitchFamily="34" charset="-122"/>
                  <a:cs typeface="微软雅黑" panose="020B0503020204020204" pitchFamily="34" charset="-122"/>
                </a:rPr>
                <a:t>语用分析</a:t>
              </a:r>
              <a:endParaRPr sz="1600" b="1" dirty="0">
                <a:latin typeface="微软雅黑" panose="020B0503020204020204" pitchFamily="34" charset="-122"/>
                <a:cs typeface="微软雅黑" panose="020B0503020204020204" pitchFamily="34" charset="-122"/>
              </a:endParaRPr>
            </a:p>
          </p:txBody>
        </p:sp>
        <p:sp>
          <p:nvSpPr>
            <p:cNvPr id="17" name="object 17"/>
            <p:cNvSpPr txBox="1"/>
            <p:nvPr/>
          </p:nvSpPr>
          <p:spPr>
            <a:xfrm>
              <a:off x="10755" y="9167"/>
              <a:ext cx="1320" cy="408"/>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404040"/>
                  </a:solidFill>
                  <a:latin typeface="微软雅黑" panose="020B0503020204020204" pitchFamily="34" charset="-122"/>
                  <a:cs typeface="微软雅黑" panose="020B0503020204020204" pitchFamily="34" charset="-122"/>
                </a:rPr>
                <a:t>语义分析</a:t>
              </a:r>
              <a:endParaRPr sz="1600" b="1" dirty="0">
                <a:latin typeface="微软雅黑" panose="020B0503020204020204" pitchFamily="34" charset="-122"/>
                <a:cs typeface="微软雅黑" panose="020B0503020204020204" pitchFamily="34" charset="-122"/>
              </a:endParaRPr>
            </a:p>
          </p:txBody>
        </p:sp>
        <p:sp>
          <p:nvSpPr>
            <p:cNvPr id="29" name="object 29"/>
            <p:cNvSpPr/>
            <p:nvPr/>
          </p:nvSpPr>
          <p:spPr>
            <a:xfrm>
              <a:off x="12832" y="9607"/>
              <a:ext cx="1271" cy="525"/>
            </a:xfrm>
            <a:custGeom>
              <a:avLst/>
              <a:gdLst/>
              <a:ahLst/>
              <a:cxnLst/>
              <a:rect l="l" t="t" r="r" b="b"/>
              <a:pathLst>
                <a:path w="807084" h="333375">
                  <a:moveTo>
                    <a:pt x="801598" y="0"/>
                  </a:moveTo>
                  <a:lnTo>
                    <a:pt x="411534" y="9900"/>
                  </a:lnTo>
                  <a:lnTo>
                    <a:pt x="0" y="301766"/>
                  </a:lnTo>
                  <a:lnTo>
                    <a:pt x="14861" y="333103"/>
                  </a:lnTo>
                  <a:lnTo>
                    <a:pt x="419823" y="46171"/>
                  </a:lnTo>
                  <a:lnTo>
                    <a:pt x="806565" y="34636"/>
                  </a:lnTo>
                  <a:lnTo>
                    <a:pt x="801598" y="0"/>
                  </a:lnTo>
                  <a:close/>
                </a:path>
              </a:pathLst>
            </a:custGeom>
            <a:solidFill>
              <a:srgbClr val="F2F2F2"/>
            </a:solidFill>
          </p:spPr>
          <p:txBody>
            <a:bodyPr wrap="square" lIns="0" tIns="0" rIns="0" bIns="0" rtlCol="0"/>
            <a:lstStyle/>
            <a:p>
              <a:endParaRPr sz="1600"/>
            </a:p>
          </p:txBody>
        </p:sp>
        <p:sp>
          <p:nvSpPr>
            <p:cNvPr id="90" name="object 8"/>
            <p:cNvSpPr/>
            <p:nvPr/>
          </p:nvSpPr>
          <p:spPr>
            <a:xfrm>
              <a:off x="6016" y="7461"/>
              <a:ext cx="1469" cy="1486"/>
            </a:xfrm>
            <a:custGeom>
              <a:avLst/>
              <a:gdLst/>
              <a:ahLst/>
              <a:cxnLst/>
              <a:rect l="l" t="t" r="r" b="b"/>
              <a:pathLst>
                <a:path w="932814" h="943610">
                  <a:moveTo>
                    <a:pt x="324937" y="539521"/>
                  </a:moveTo>
                  <a:lnTo>
                    <a:pt x="0" y="539521"/>
                  </a:lnTo>
                  <a:lnTo>
                    <a:pt x="5732" y="558872"/>
                  </a:lnTo>
                  <a:lnTo>
                    <a:pt x="26908" y="599149"/>
                  </a:lnTo>
                  <a:lnTo>
                    <a:pt x="56582" y="635473"/>
                  </a:lnTo>
                  <a:lnTo>
                    <a:pt x="296790" y="875681"/>
                  </a:lnTo>
                  <a:lnTo>
                    <a:pt x="333116" y="905354"/>
                  </a:lnTo>
                  <a:lnTo>
                    <a:pt x="373390" y="926550"/>
                  </a:lnTo>
                  <a:lnTo>
                    <a:pt x="416297" y="939267"/>
                  </a:lnTo>
                  <a:lnTo>
                    <a:pt x="460521" y="943506"/>
                  </a:lnTo>
                  <a:lnTo>
                    <a:pt x="504744" y="939267"/>
                  </a:lnTo>
                  <a:lnTo>
                    <a:pt x="547651" y="926550"/>
                  </a:lnTo>
                  <a:lnTo>
                    <a:pt x="587926" y="905354"/>
                  </a:lnTo>
                  <a:lnTo>
                    <a:pt x="624251" y="875681"/>
                  </a:lnTo>
                  <a:lnTo>
                    <a:pt x="864459" y="635472"/>
                  </a:lnTo>
                  <a:lnTo>
                    <a:pt x="887451" y="607326"/>
                  </a:lnTo>
                  <a:lnTo>
                    <a:pt x="324937" y="607326"/>
                  </a:lnTo>
                  <a:lnTo>
                    <a:pt x="324937" y="539521"/>
                  </a:lnTo>
                  <a:close/>
                </a:path>
                <a:path w="932814" h="943610">
                  <a:moveTo>
                    <a:pt x="887452" y="336158"/>
                  </a:moveTo>
                  <a:lnTo>
                    <a:pt x="324937" y="336158"/>
                  </a:lnTo>
                  <a:lnTo>
                    <a:pt x="460521" y="471742"/>
                  </a:lnTo>
                  <a:lnTo>
                    <a:pt x="324937" y="607326"/>
                  </a:lnTo>
                  <a:lnTo>
                    <a:pt x="887451" y="607326"/>
                  </a:lnTo>
                  <a:lnTo>
                    <a:pt x="894133" y="599146"/>
                  </a:lnTo>
                  <a:lnTo>
                    <a:pt x="915330" y="558864"/>
                  </a:lnTo>
                  <a:lnTo>
                    <a:pt x="928045" y="515965"/>
                  </a:lnTo>
                  <a:lnTo>
                    <a:pt x="932284" y="471742"/>
                  </a:lnTo>
                  <a:lnTo>
                    <a:pt x="928045" y="427518"/>
                  </a:lnTo>
                  <a:lnTo>
                    <a:pt x="915328" y="384611"/>
                  </a:lnTo>
                  <a:lnTo>
                    <a:pt x="894132" y="344336"/>
                  </a:lnTo>
                  <a:lnTo>
                    <a:pt x="887452" y="336158"/>
                  </a:lnTo>
                  <a:close/>
                </a:path>
                <a:path w="932814" h="943610">
                  <a:moveTo>
                    <a:pt x="460521" y="0"/>
                  </a:moveTo>
                  <a:lnTo>
                    <a:pt x="416293" y="4226"/>
                  </a:lnTo>
                  <a:lnTo>
                    <a:pt x="373383" y="16940"/>
                  </a:lnTo>
                  <a:lnTo>
                    <a:pt x="333110" y="38135"/>
                  </a:lnTo>
                  <a:lnTo>
                    <a:pt x="296791" y="67804"/>
                  </a:lnTo>
                  <a:lnTo>
                    <a:pt x="56583" y="308013"/>
                  </a:lnTo>
                  <a:lnTo>
                    <a:pt x="26907" y="344337"/>
                  </a:lnTo>
                  <a:lnTo>
                    <a:pt x="5729" y="384622"/>
                  </a:lnTo>
                  <a:lnTo>
                    <a:pt x="0" y="403964"/>
                  </a:lnTo>
                  <a:lnTo>
                    <a:pt x="324937" y="403964"/>
                  </a:lnTo>
                  <a:lnTo>
                    <a:pt x="324937" y="336158"/>
                  </a:lnTo>
                  <a:lnTo>
                    <a:pt x="887452" y="336158"/>
                  </a:lnTo>
                  <a:lnTo>
                    <a:pt x="624251" y="67804"/>
                  </a:lnTo>
                  <a:lnTo>
                    <a:pt x="587933" y="38135"/>
                  </a:lnTo>
                  <a:lnTo>
                    <a:pt x="547659" y="16940"/>
                  </a:lnTo>
                  <a:lnTo>
                    <a:pt x="504749" y="4226"/>
                  </a:lnTo>
                  <a:lnTo>
                    <a:pt x="460521" y="0"/>
                  </a:lnTo>
                  <a:close/>
                </a:path>
              </a:pathLst>
            </a:custGeom>
            <a:solidFill>
              <a:srgbClr val="002061"/>
            </a:solidFill>
          </p:spPr>
          <p:txBody>
            <a:bodyPr wrap="square" lIns="0" tIns="0" rIns="0" bIns="0" rtlCol="0"/>
            <a:lstStyle/>
            <a:p>
              <a:endParaRPr sz="1600" b="1"/>
            </a:p>
          </p:txBody>
        </p:sp>
        <p:sp>
          <p:nvSpPr>
            <p:cNvPr id="91" name="object 9"/>
            <p:cNvSpPr/>
            <p:nvPr/>
          </p:nvSpPr>
          <p:spPr>
            <a:xfrm>
              <a:off x="7546" y="7461"/>
              <a:ext cx="1469" cy="1487"/>
            </a:xfrm>
            <a:custGeom>
              <a:avLst/>
              <a:gdLst/>
              <a:ahLst/>
              <a:cxnLst/>
              <a:rect l="l" t="t" r="r" b="b"/>
              <a:pathLst>
                <a:path w="932814" h="944245">
                  <a:moveTo>
                    <a:pt x="325069" y="539678"/>
                  </a:moveTo>
                  <a:lnTo>
                    <a:pt x="0" y="539705"/>
                  </a:lnTo>
                  <a:lnTo>
                    <a:pt x="5706" y="558922"/>
                  </a:lnTo>
                  <a:lnTo>
                    <a:pt x="15233" y="579448"/>
                  </a:lnTo>
                  <a:lnTo>
                    <a:pt x="40632" y="617860"/>
                  </a:lnTo>
                  <a:lnTo>
                    <a:pt x="297133" y="876048"/>
                  </a:lnTo>
                  <a:lnTo>
                    <a:pt x="333407" y="905678"/>
                  </a:lnTo>
                  <a:lnTo>
                    <a:pt x="373629" y="926843"/>
                  </a:lnTo>
                  <a:lnTo>
                    <a:pt x="416483" y="939541"/>
                  </a:lnTo>
                  <a:lnTo>
                    <a:pt x="460652" y="943774"/>
                  </a:lnTo>
                  <a:lnTo>
                    <a:pt x="504821" y="939541"/>
                  </a:lnTo>
                  <a:lnTo>
                    <a:pt x="547675" y="926842"/>
                  </a:lnTo>
                  <a:lnTo>
                    <a:pt x="587897" y="905678"/>
                  </a:lnTo>
                  <a:lnTo>
                    <a:pt x="624173" y="876048"/>
                  </a:lnTo>
                  <a:lnTo>
                    <a:pt x="864801" y="635420"/>
                  </a:lnTo>
                  <a:lnTo>
                    <a:pt x="887619" y="607484"/>
                  </a:lnTo>
                  <a:lnTo>
                    <a:pt x="325069" y="607484"/>
                  </a:lnTo>
                  <a:lnTo>
                    <a:pt x="325069" y="539678"/>
                  </a:lnTo>
                  <a:close/>
                </a:path>
                <a:path w="932814" h="944245">
                  <a:moveTo>
                    <a:pt x="887621" y="336317"/>
                  </a:moveTo>
                  <a:lnTo>
                    <a:pt x="325070" y="336317"/>
                  </a:lnTo>
                  <a:lnTo>
                    <a:pt x="460653" y="471900"/>
                  </a:lnTo>
                  <a:lnTo>
                    <a:pt x="325069" y="607484"/>
                  </a:lnTo>
                  <a:lnTo>
                    <a:pt x="887619" y="607484"/>
                  </a:lnTo>
                  <a:lnTo>
                    <a:pt x="894431" y="599145"/>
                  </a:lnTo>
                  <a:lnTo>
                    <a:pt x="915597" y="558916"/>
                  </a:lnTo>
                  <a:lnTo>
                    <a:pt x="928294" y="516069"/>
                  </a:lnTo>
                  <a:lnTo>
                    <a:pt x="932527" y="471899"/>
                  </a:lnTo>
                  <a:lnTo>
                    <a:pt x="928294" y="427730"/>
                  </a:lnTo>
                  <a:lnTo>
                    <a:pt x="915596" y="384877"/>
                  </a:lnTo>
                  <a:lnTo>
                    <a:pt x="894428" y="344651"/>
                  </a:lnTo>
                  <a:lnTo>
                    <a:pt x="887621" y="336317"/>
                  </a:lnTo>
                  <a:close/>
                </a:path>
                <a:path w="932814" h="944245">
                  <a:moveTo>
                    <a:pt x="460653" y="0"/>
                  </a:moveTo>
                  <a:lnTo>
                    <a:pt x="416483" y="4236"/>
                  </a:lnTo>
                  <a:lnTo>
                    <a:pt x="373630" y="16944"/>
                  </a:lnTo>
                  <a:lnTo>
                    <a:pt x="333408" y="38117"/>
                  </a:lnTo>
                  <a:lnTo>
                    <a:pt x="297133" y="67751"/>
                  </a:lnTo>
                  <a:lnTo>
                    <a:pt x="56504" y="308380"/>
                  </a:lnTo>
                  <a:lnTo>
                    <a:pt x="26873" y="344655"/>
                  </a:lnTo>
                  <a:lnTo>
                    <a:pt x="5703" y="384884"/>
                  </a:lnTo>
                  <a:lnTo>
                    <a:pt x="1" y="404096"/>
                  </a:lnTo>
                  <a:lnTo>
                    <a:pt x="325069" y="404121"/>
                  </a:lnTo>
                  <a:lnTo>
                    <a:pt x="325070" y="336317"/>
                  </a:lnTo>
                  <a:lnTo>
                    <a:pt x="887621" y="336317"/>
                  </a:lnTo>
                  <a:lnTo>
                    <a:pt x="624173" y="67751"/>
                  </a:lnTo>
                  <a:lnTo>
                    <a:pt x="587898" y="38117"/>
                  </a:lnTo>
                  <a:lnTo>
                    <a:pt x="547676" y="16944"/>
                  </a:lnTo>
                  <a:lnTo>
                    <a:pt x="504822" y="4236"/>
                  </a:lnTo>
                  <a:lnTo>
                    <a:pt x="460653" y="0"/>
                  </a:lnTo>
                  <a:close/>
                </a:path>
              </a:pathLst>
            </a:custGeom>
            <a:solidFill>
              <a:srgbClr val="8DA9DB"/>
            </a:solidFill>
          </p:spPr>
          <p:txBody>
            <a:bodyPr wrap="square" lIns="0" tIns="0" rIns="0" bIns="0" rtlCol="0"/>
            <a:lstStyle/>
            <a:p>
              <a:endParaRPr sz="1600" b="1"/>
            </a:p>
          </p:txBody>
        </p:sp>
        <p:sp>
          <p:nvSpPr>
            <p:cNvPr id="93" name="object 11"/>
            <p:cNvSpPr/>
            <p:nvPr/>
          </p:nvSpPr>
          <p:spPr>
            <a:xfrm>
              <a:off x="10606" y="7461"/>
              <a:ext cx="1469" cy="1487"/>
            </a:xfrm>
            <a:custGeom>
              <a:avLst/>
              <a:gdLst/>
              <a:ahLst/>
              <a:cxnLst/>
              <a:rect l="l" t="t" r="r" b="b"/>
              <a:pathLst>
                <a:path w="932814" h="944245">
                  <a:moveTo>
                    <a:pt x="325094" y="539680"/>
                  </a:moveTo>
                  <a:lnTo>
                    <a:pt x="0" y="539680"/>
                  </a:lnTo>
                  <a:lnTo>
                    <a:pt x="5709" y="558906"/>
                  </a:lnTo>
                  <a:lnTo>
                    <a:pt x="26874" y="599125"/>
                  </a:lnTo>
                  <a:lnTo>
                    <a:pt x="56503" y="635396"/>
                  </a:lnTo>
                  <a:lnTo>
                    <a:pt x="297183" y="876076"/>
                  </a:lnTo>
                  <a:lnTo>
                    <a:pt x="333456" y="905706"/>
                  </a:lnTo>
                  <a:lnTo>
                    <a:pt x="373673" y="926870"/>
                  </a:lnTo>
                  <a:lnTo>
                    <a:pt x="416518" y="939569"/>
                  </a:lnTo>
                  <a:lnTo>
                    <a:pt x="460678" y="943802"/>
                  </a:lnTo>
                  <a:lnTo>
                    <a:pt x="504838" y="939569"/>
                  </a:lnTo>
                  <a:lnTo>
                    <a:pt x="547683" y="926870"/>
                  </a:lnTo>
                  <a:lnTo>
                    <a:pt x="587899" y="905706"/>
                  </a:lnTo>
                  <a:lnTo>
                    <a:pt x="624171" y="876076"/>
                  </a:lnTo>
                  <a:lnTo>
                    <a:pt x="864853" y="635394"/>
                  </a:lnTo>
                  <a:lnTo>
                    <a:pt x="887651" y="607485"/>
                  </a:lnTo>
                  <a:lnTo>
                    <a:pt x="325094" y="607485"/>
                  </a:lnTo>
                  <a:lnTo>
                    <a:pt x="325094" y="539680"/>
                  </a:lnTo>
                  <a:close/>
                </a:path>
                <a:path w="932814" h="944245">
                  <a:moveTo>
                    <a:pt x="887651" y="336317"/>
                  </a:moveTo>
                  <a:lnTo>
                    <a:pt x="325094" y="336317"/>
                  </a:lnTo>
                  <a:lnTo>
                    <a:pt x="460678" y="471901"/>
                  </a:lnTo>
                  <a:lnTo>
                    <a:pt x="325094" y="607485"/>
                  </a:lnTo>
                  <a:lnTo>
                    <a:pt x="887651" y="607485"/>
                  </a:lnTo>
                  <a:lnTo>
                    <a:pt x="894483" y="599122"/>
                  </a:lnTo>
                  <a:lnTo>
                    <a:pt x="915652" y="558891"/>
                  </a:lnTo>
                  <a:lnTo>
                    <a:pt x="928346" y="516061"/>
                  </a:lnTo>
                  <a:lnTo>
                    <a:pt x="932579" y="471901"/>
                  </a:lnTo>
                  <a:lnTo>
                    <a:pt x="928346" y="427741"/>
                  </a:lnTo>
                  <a:lnTo>
                    <a:pt x="915647" y="384896"/>
                  </a:lnTo>
                  <a:lnTo>
                    <a:pt x="894482" y="344679"/>
                  </a:lnTo>
                  <a:lnTo>
                    <a:pt x="887651" y="336317"/>
                  </a:lnTo>
                  <a:close/>
                </a:path>
                <a:path w="932814" h="944245">
                  <a:moveTo>
                    <a:pt x="460678" y="0"/>
                  </a:moveTo>
                  <a:lnTo>
                    <a:pt x="416513" y="4232"/>
                  </a:lnTo>
                  <a:lnTo>
                    <a:pt x="373668" y="16931"/>
                  </a:lnTo>
                  <a:lnTo>
                    <a:pt x="333455" y="38096"/>
                  </a:lnTo>
                  <a:lnTo>
                    <a:pt x="297185" y="67726"/>
                  </a:lnTo>
                  <a:lnTo>
                    <a:pt x="56503" y="308408"/>
                  </a:lnTo>
                  <a:lnTo>
                    <a:pt x="26873" y="344680"/>
                  </a:lnTo>
                  <a:lnTo>
                    <a:pt x="5702" y="384911"/>
                  </a:lnTo>
                  <a:lnTo>
                    <a:pt x="0" y="404122"/>
                  </a:lnTo>
                  <a:lnTo>
                    <a:pt x="325094" y="404122"/>
                  </a:lnTo>
                  <a:lnTo>
                    <a:pt x="325094" y="336317"/>
                  </a:lnTo>
                  <a:lnTo>
                    <a:pt x="887651" y="336317"/>
                  </a:lnTo>
                  <a:lnTo>
                    <a:pt x="624171" y="67726"/>
                  </a:lnTo>
                  <a:lnTo>
                    <a:pt x="587901" y="38096"/>
                  </a:lnTo>
                  <a:lnTo>
                    <a:pt x="547688" y="16931"/>
                  </a:lnTo>
                  <a:lnTo>
                    <a:pt x="504843" y="4232"/>
                  </a:lnTo>
                  <a:lnTo>
                    <a:pt x="460678" y="0"/>
                  </a:lnTo>
                  <a:close/>
                </a:path>
              </a:pathLst>
            </a:custGeom>
            <a:solidFill>
              <a:srgbClr val="8DA9DB"/>
            </a:solidFill>
          </p:spPr>
          <p:txBody>
            <a:bodyPr wrap="square" lIns="0" tIns="0" rIns="0" bIns="0" rtlCol="0"/>
            <a:lstStyle/>
            <a:p>
              <a:endParaRPr sz="1600" b="1"/>
            </a:p>
          </p:txBody>
        </p:sp>
        <p:sp>
          <p:nvSpPr>
            <p:cNvPr id="94" name="object 16"/>
            <p:cNvSpPr/>
            <p:nvPr/>
          </p:nvSpPr>
          <p:spPr>
            <a:xfrm>
              <a:off x="12136" y="7461"/>
              <a:ext cx="1469" cy="1487"/>
            </a:xfrm>
            <a:custGeom>
              <a:avLst/>
              <a:gdLst/>
              <a:ahLst/>
              <a:cxnLst/>
              <a:rect l="l" t="t" r="r" b="b"/>
              <a:pathLst>
                <a:path w="932814" h="944245">
                  <a:moveTo>
                    <a:pt x="325095" y="539680"/>
                  </a:moveTo>
                  <a:lnTo>
                    <a:pt x="0" y="539680"/>
                  </a:lnTo>
                  <a:lnTo>
                    <a:pt x="5710" y="558906"/>
                  </a:lnTo>
                  <a:lnTo>
                    <a:pt x="26875" y="599125"/>
                  </a:lnTo>
                  <a:lnTo>
                    <a:pt x="56503" y="635396"/>
                  </a:lnTo>
                  <a:lnTo>
                    <a:pt x="297185" y="876076"/>
                  </a:lnTo>
                  <a:lnTo>
                    <a:pt x="333458" y="905706"/>
                  </a:lnTo>
                  <a:lnTo>
                    <a:pt x="373674" y="926871"/>
                  </a:lnTo>
                  <a:lnTo>
                    <a:pt x="416519" y="939570"/>
                  </a:lnTo>
                  <a:lnTo>
                    <a:pt x="460679" y="943803"/>
                  </a:lnTo>
                  <a:lnTo>
                    <a:pt x="504839" y="939570"/>
                  </a:lnTo>
                  <a:lnTo>
                    <a:pt x="547684" y="926871"/>
                  </a:lnTo>
                  <a:lnTo>
                    <a:pt x="587900" y="905706"/>
                  </a:lnTo>
                  <a:lnTo>
                    <a:pt x="624173" y="876076"/>
                  </a:lnTo>
                  <a:lnTo>
                    <a:pt x="864854" y="635396"/>
                  </a:lnTo>
                  <a:lnTo>
                    <a:pt x="887653" y="607485"/>
                  </a:lnTo>
                  <a:lnTo>
                    <a:pt x="325095" y="607485"/>
                  </a:lnTo>
                  <a:lnTo>
                    <a:pt x="325095" y="539680"/>
                  </a:lnTo>
                  <a:close/>
                </a:path>
                <a:path w="932814" h="944245">
                  <a:moveTo>
                    <a:pt x="887653" y="336317"/>
                  </a:moveTo>
                  <a:lnTo>
                    <a:pt x="325095" y="336317"/>
                  </a:lnTo>
                  <a:lnTo>
                    <a:pt x="460679" y="471901"/>
                  </a:lnTo>
                  <a:lnTo>
                    <a:pt x="325095" y="607485"/>
                  </a:lnTo>
                  <a:lnTo>
                    <a:pt x="887653" y="607485"/>
                  </a:lnTo>
                  <a:lnTo>
                    <a:pt x="894484" y="599123"/>
                  </a:lnTo>
                  <a:lnTo>
                    <a:pt x="915653" y="558891"/>
                  </a:lnTo>
                  <a:lnTo>
                    <a:pt x="928347" y="516061"/>
                  </a:lnTo>
                  <a:lnTo>
                    <a:pt x="932580" y="471901"/>
                  </a:lnTo>
                  <a:lnTo>
                    <a:pt x="928347" y="427742"/>
                  </a:lnTo>
                  <a:lnTo>
                    <a:pt x="915648" y="384896"/>
                  </a:lnTo>
                  <a:lnTo>
                    <a:pt x="894483" y="344679"/>
                  </a:lnTo>
                  <a:lnTo>
                    <a:pt x="887653" y="336317"/>
                  </a:lnTo>
                  <a:close/>
                </a:path>
                <a:path w="932814" h="944245">
                  <a:moveTo>
                    <a:pt x="460679" y="0"/>
                  </a:moveTo>
                  <a:lnTo>
                    <a:pt x="416514" y="4232"/>
                  </a:lnTo>
                  <a:lnTo>
                    <a:pt x="373669" y="16931"/>
                  </a:lnTo>
                  <a:lnTo>
                    <a:pt x="333456" y="38096"/>
                  </a:lnTo>
                  <a:lnTo>
                    <a:pt x="297185" y="67726"/>
                  </a:lnTo>
                  <a:lnTo>
                    <a:pt x="56503" y="308408"/>
                  </a:lnTo>
                  <a:lnTo>
                    <a:pt x="26874" y="344680"/>
                  </a:lnTo>
                  <a:lnTo>
                    <a:pt x="5703" y="384911"/>
                  </a:lnTo>
                  <a:lnTo>
                    <a:pt x="0" y="404122"/>
                  </a:lnTo>
                  <a:lnTo>
                    <a:pt x="325095" y="404122"/>
                  </a:lnTo>
                  <a:lnTo>
                    <a:pt x="325095" y="336317"/>
                  </a:lnTo>
                  <a:lnTo>
                    <a:pt x="887653" y="336317"/>
                  </a:lnTo>
                  <a:lnTo>
                    <a:pt x="624173" y="67726"/>
                  </a:lnTo>
                  <a:lnTo>
                    <a:pt x="587902" y="38096"/>
                  </a:lnTo>
                  <a:lnTo>
                    <a:pt x="547689" y="16931"/>
                  </a:lnTo>
                  <a:lnTo>
                    <a:pt x="504844" y="4232"/>
                  </a:lnTo>
                  <a:lnTo>
                    <a:pt x="460679" y="0"/>
                  </a:lnTo>
                  <a:close/>
                </a:path>
              </a:pathLst>
            </a:custGeom>
            <a:solidFill>
              <a:srgbClr val="002061"/>
            </a:solidFill>
          </p:spPr>
          <p:txBody>
            <a:bodyPr wrap="square" lIns="0" tIns="0" rIns="0" bIns="0" rtlCol="0"/>
            <a:lstStyle/>
            <a:p>
              <a:endParaRPr sz="1600" b="1"/>
            </a:p>
          </p:txBody>
        </p:sp>
        <p:sp>
          <p:nvSpPr>
            <p:cNvPr id="3" name="文本框 2"/>
            <p:cNvSpPr txBox="1"/>
            <p:nvPr/>
          </p:nvSpPr>
          <p:spPr>
            <a:xfrm>
              <a:off x="6963" y="6512"/>
              <a:ext cx="5980" cy="727"/>
            </a:xfrm>
            <a:prstGeom prst="rect">
              <a:avLst/>
            </a:prstGeom>
            <a:noFill/>
          </p:spPr>
          <p:txBody>
            <a:bodyPr wrap="square">
              <a:spAutoFit/>
            </a:bodyPr>
            <a:lstStyle/>
            <a:p>
              <a:r>
                <a:rPr lang="zh-CN" altLang="en-US" sz="2400" dirty="0">
                  <a:solidFill>
                    <a:srgbClr val="191919"/>
                  </a:solidFill>
                  <a:latin typeface="微软雅黑" panose="020B0503020204020204" pitchFamily="34" charset="-122"/>
                  <a:cs typeface="微软雅黑" panose="020B0503020204020204" pitchFamily="34" charset="-122"/>
                </a:rPr>
                <a:t>自然语言处理的技术层次</a:t>
              </a:r>
              <a:endParaRPr lang="zh-CN" altLang="en-US"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2"/>
          <p:cNvSpPr txBox="1">
            <a:spLocks noChangeArrowheads="1"/>
          </p:cNvSpPr>
          <p:nvPr/>
        </p:nvSpPr>
        <p:spPr bwMode="auto">
          <a:xfrm>
            <a:off x="612775" y="0"/>
            <a:ext cx="862107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深度学习的应用</a:t>
            </a:r>
            <a:r>
              <a:rPr lang="en-US" altLang="zh-CN" dirty="0"/>
              <a:t>-</a:t>
            </a:r>
            <a:r>
              <a:rPr lang="zh-CN" altLang="en-US" dirty="0"/>
              <a:t>自然语言处理方向</a:t>
            </a:r>
            <a:endParaRPr lang="zh-CN" altLang="en-US" dirty="0"/>
          </a:p>
          <a:p>
            <a:endParaRPr lang="zh-CN" altLang="en-US" dirty="0"/>
          </a:p>
        </p:txBody>
      </p:sp>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矩形 23"/>
          <p:cNvSpPr/>
          <p:nvPr/>
        </p:nvSpPr>
        <p:spPr>
          <a:xfrm>
            <a:off x="690028" y="1560771"/>
            <a:ext cx="2821305" cy="4831080"/>
          </a:xfrm>
          <a:prstGeom prst="rect">
            <a:avLst/>
          </a:prstGeom>
        </p:spPr>
        <p:txBody>
          <a:bodyPr wrap="square">
            <a:spAutoFit/>
          </a:bodyPr>
          <a:lstStyle/>
          <a:p>
            <a:pPr algn="just">
              <a:buFont typeface="+mj-lt"/>
              <a:buAutoNum type="arabicPeriod"/>
            </a:pPr>
            <a:r>
              <a:rPr lang="zh-CN" altLang="en-US" sz="2800" dirty="0">
                <a:solidFill>
                  <a:srgbClr val="333333"/>
                </a:solidFill>
                <a:cs typeface="Arial" panose="020B0604020202020204" pitchFamily="34" charset="0"/>
              </a:rPr>
              <a:t>短文本相似</a:t>
            </a:r>
            <a:endParaRPr lang="zh-CN" altLang="en-US" sz="2800" dirty="0">
              <a:solidFill>
                <a:srgbClr val="333333"/>
              </a:solidFill>
              <a:cs typeface="Arial" panose="020B0604020202020204" pitchFamily="34" charset="0"/>
            </a:endParaRPr>
          </a:p>
          <a:p>
            <a:pPr algn="just">
              <a:buFont typeface="+mj-lt"/>
              <a:buAutoNum type="arabicPeriod"/>
            </a:pPr>
            <a:r>
              <a:rPr lang="zh-CN" altLang="en-US" sz="2800" dirty="0">
                <a:solidFill>
                  <a:srgbClr val="333333"/>
                </a:solidFill>
                <a:cs typeface="Arial" panose="020B0604020202020204" pitchFamily="34" charset="0"/>
              </a:rPr>
              <a:t>文本分类</a:t>
            </a:r>
            <a:endParaRPr lang="zh-CN" altLang="en-US" sz="2800" dirty="0">
              <a:solidFill>
                <a:srgbClr val="333333"/>
              </a:solidFill>
              <a:cs typeface="Arial" panose="020B0604020202020204" pitchFamily="34" charset="0"/>
            </a:endParaRPr>
          </a:p>
          <a:p>
            <a:pPr algn="just">
              <a:buFont typeface="+mj-lt"/>
              <a:buAutoNum type="arabicPeriod"/>
            </a:pPr>
            <a:r>
              <a:rPr lang="en-US" altLang="zh-CN" sz="2800" dirty="0">
                <a:solidFill>
                  <a:srgbClr val="333333"/>
                </a:solidFill>
                <a:cs typeface="Arial" panose="020B0604020202020204" pitchFamily="34" charset="0"/>
              </a:rPr>
              <a:t>QA</a:t>
            </a:r>
            <a:r>
              <a:rPr lang="zh-CN" altLang="en-US" sz="2800" dirty="0">
                <a:solidFill>
                  <a:srgbClr val="333333"/>
                </a:solidFill>
                <a:cs typeface="Arial" panose="020B0604020202020204" pitchFamily="34" charset="0"/>
              </a:rPr>
              <a:t>机器人</a:t>
            </a:r>
            <a:endParaRPr lang="zh-CN" altLang="en-US" sz="2800" dirty="0">
              <a:solidFill>
                <a:srgbClr val="333333"/>
              </a:solidFill>
              <a:cs typeface="Arial" panose="020B0604020202020204" pitchFamily="34" charset="0"/>
            </a:endParaRPr>
          </a:p>
          <a:p>
            <a:pPr algn="just">
              <a:buFont typeface="+mj-lt"/>
              <a:buAutoNum type="arabicPeriod"/>
            </a:pPr>
            <a:r>
              <a:rPr lang="zh-CN" altLang="en-US" sz="2800" dirty="0">
                <a:solidFill>
                  <a:srgbClr val="333333"/>
                </a:solidFill>
                <a:cs typeface="Arial" panose="020B0604020202020204" pitchFamily="34" charset="0"/>
              </a:rPr>
              <a:t>语义标注</a:t>
            </a:r>
            <a:endParaRPr lang="en-US" altLang="zh-CN" sz="2800" dirty="0">
              <a:solidFill>
                <a:srgbClr val="333333"/>
              </a:solidFill>
              <a:cs typeface="Arial" panose="020B0604020202020204" pitchFamily="34" charset="0"/>
            </a:endParaRPr>
          </a:p>
          <a:p>
            <a:pPr algn="just">
              <a:buFont typeface="+mj-lt"/>
              <a:buAutoNum type="arabicPeriod"/>
            </a:pPr>
            <a:r>
              <a:rPr lang="zh-CN" altLang="en-US" sz="2800" dirty="0">
                <a:solidFill>
                  <a:srgbClr val="333333"/>
                </a:solidFill>
                <a:cs typeface="Arial" panose="020B0604020202020204" pitchFamily="34" charset="0"/>
              </a:rPr>
              <a:t>机器翻译</a:t>
            </a:r>
            <a:endParaRPr lang="en-US" altLang="zh-CN" sz="2800" dirty="0">
              <a:solidFill>
                <a:srgbClr val="333333"/>
              </a:solidFill>
              <a:cs typeface="Arial" panose="020B0604020202020204" pitchFamily="34" charset="0"/>
            </a:endParaRPr>
          </a:p>
          <a:p>
            <a:pPr algn="just">
              <a:buFont typeface="+mj-lt"/>
              <a:buAutoNum type="arabicPeriod"/>
            </a:pPr>
            <a:r>
              <a:rPr lang="zh-CN" altLang="en-US" sz="2800" dirty="0">
                <a:solidFill>
                  <a:srgbClr val="333333"/>
                </a:solidFill>
                <a:cs typeface="Arial" panose="020B0604020202020204" pitchFamily="34" charset="0"/>
              </a:rPr>
              <a:t>文本摘要</a:t>
            </a:r>
            <a:endParaRPr lang="en-US" altLang="zh-CN" sz="2800" dirty="0">
              <a:solidFill>
                <a:srgbClr val="333333"/>
              </a:solidFill>
              <a:cs typeface="Arial" panose="020B0604020202020204" pitchFamily="34" charset="0"/>
            </a:endParaRPr>
          </a:p>
          <a:p>
            <a:pPr algn="just">
              <a:buFont typeface="+mj-lt"/>
              <a:buAutoNum type="arabicPeriod"/>
            </a:pPr>
            <a:r>
              <a:rPr lang="zh-CN" altLang="en-US" sz="2800" dirty="0">
                <a:solidFill>
                  <a:srgbClr val="333333"/>
                </a:solidFill>
                <a:cs typeface="Arial" panose="020B0604020202020204" pitchFamily="34" charset="0"/>
              </a:rPr>
              <a:t>文本校对</a:t>
            </a:r>
            <a:endParaRPr lang="en-US" altLang="zh-CN" sz="2800" dirty="0">
              <a:solidFill>
                <a:srgbClr val="333333"/>
              </a:solidFill>
              <a:cs typeface="Arial" panose="020B0604020202020204" pitchFamily="34" charset="0"/>
            </a:endParaRPr>
          </a:p>
          <a:p>
            <a:pPr algn="just">
              <a:buFont typeface="+mj-lt"/>
              <a:buAutoNum type="arabicPeriod"/>
            </a:pPr>
            <a:r>
              <a:rPr lang="zh-CN" altLang="en-US" sz="2800" dirty="0">
                <a:solidFill>
                  <a:srgbClr val="333333"/>
                </a:solidFill>
                <a:cs typeface="Arial" panose="020B0604020202020204" pitchFamily="34" charset="0"/>
              </a:rPr>
              <a:t>信息抽取</a:t>
            </a:r>
            <a:endParaRPr lang="en-US" altLang="zh-CN" sz="2800" dirty="0">
              <a:solidFill>
                <a:srgbClr val="333333"/>
              </a:solidFill>
              <a:cs typeface="Arial" panose="020B0604020202020204" pitchFamily="34" charset="0"/>
            </a:endParaRPr>
          </a:p>
          <a:p>
            <a:pPr algn="just">
              <a:buFont typeface="+mj-lt"/>
              <a:buAutoNum type="arabicPeriod"/>
            </a:pPr>
            <a:r>
              <a:rPr lang="zh-CN" altLang="en-US" sz="2800" dirty="0">
                <a:solidFill>
                  <a:srgbClr val="333333"/>
                </a:solidFill>
                <a:cs typeface="Arial" panose="020B0604020202020204" pitchFamily="34" charset="0"/>
              </a:rPr>
              <a:t>语音合成</a:t>
            </a:r>
            <a:endParaRPr lang="en-US" altLang="zh-CN" sz="2800" dirty="0">
              <a:solidFill>
                <a:srgbClr val="333333"/>
              </a:solidFill>
              <a:cs typeface="Arial" panose="020B0604020202020204" pitchFamily="34" charset="0"/>
            </a:endParaRPr>
          </a:p>
          <a:p>
            <a:pPr algn="just">
              <a:buFont typeface="+mj-lt"/>
              <a:buAutoNum type="arabicPeriod"/>
            </a:pPr>
            <a:r>
              <a:rPr lang="zh-CN" altLang="en-US" sz="2800" dirty="0">
                <a:solidFill>
                  <a:srgbClr val="333333"/>
                </a:solidFill>
                <a:cs typeface="Arial" panose="020B0604020202020204" pitchFamily="34" charset="0"/>
              </a:rPr>
              <a:t>语音识别</a:t>
            </a:r>
            <a:endParaRPr lang="en-US" altLang="zh-CN" sz="2800" dirty="0">
              <a:solidFill>
                <a:srgbClr val="333333"/>
              </a:solidFill>
              <a:cs typeface="Arial" panose="020B0604020202020204" pitchFamily="34" charset="0"/>
            </a:endParaRPr>
          </a:p>
          <a:p>
            <a:pPr algn="just">
              <a:buFont typeface="+mj-lt"/>
              <a:buAutoNum type="arabicPeriod"/>
            </a:pPr>
            <a:r>
              <a:rPr lang="zh-CN" altLang="en-US" sz="2800" dirty="0">
                <a:solidFill>
                  <a:srgbClr val="333333"/>
                </a:solidFill>
                <a:cs typeface="Arial" panose="020B0604020202020204" pitchFamily="34" charset="0"/>
              </a:rPr>
              <a:t>其他</a:t>
            </a:r>
            <a:endParaRPr lang="en-US" altLang="zh-CN" sz="2800" dirty="0">
              <a:solidFill>
                <a:srgbClr val="333333"/>
              </a:solidFill>
              <a:cs typeface="Arial" panose="020B0604020202020204" pitchFamily="34" charset="0"/>
            </a:endParaRPr>
          </a:p>
        </p:txBody>
      </p:sp>
      <p:graphicFrame>
        <p:nvGraphicFramePr>
          <p:cNvPr id="2" name="对象 1"/>
          <p:cNvGraphicFramePr/>
          <p:nvPr/>
        </p:nvGraphicFramePr>
        <p:xfrm>
          <a:off x="3790315" y="2139315"/>
          <a:ext cx="7734300" cy="3508375"/>
        </p:xfrm>
        <a:graphic>
          <a:graphicData uri="http://schemas.openxmlformats.org/presentationml/2006/ole">
            <mc:AlternateContent xmlns:mc="http://schemas.openxmlformats.org/markup-compatibility/2006">
              <mc:Choice xmlns:v="urn:schemas-microsoft-com:vml" Requires="v">
                <p:oleObj spid="_x0000_s3" name="" r:id="rId1" imgW="7727950" imgH="3505200" progId="Paint.Picture">
                  <p:embed/>
                </p:oleObj>
              </mc:Choice>
              <mc:Fallback>
                <p:oleObj name="" r:id="rId1" imgW="7727950" imgH="3505200" progId="Paint.Picture">
                  <p:embed/>
                  <p:pic>
                    <p:nvPicPr>
                      <p:cNvPr id="0" name="图片 2"/>
                      <p:cNvPicPr/>
                      <p:nvPr/>
                    </p:nvPicPr>
                    <p:blipFill>
                      <a:blip r:embed="rId2"/>
                      <a:stretch>
                        <a:fillRect/>
                      </a:stretch>
                    </p:blipFill>
                    <p:spPr>
                      <a:xfrm>
                        <a:off x="3790315" y="2139315"/>
                        <a:ext cx="7734300" cy="3508375"/>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07975" y="1480838"/>
            <a:ext cx="11556934" cy="5180330"/>
          </a:xfrm>
          <a:prstGeom prst="rect">
            <a:avLst/>
          </a:prstGeom>
        </p:spPr>
        <p:txBody>
          <a:bodyPr vert="horz" wrap="square" lIns="0" tIns="12700" rIns="0" bIns="0" rtlCol="0">
            <a:spAutoFit/>
          </a:bodyPr>
          <a:lstStyle/>
          <a:p>
            <a:pPr marL="12700" marR="5080" algn="just">
              <a:lnSpc>
                <a:spcPct val="150000"/>
              </a:lnSpc>
              <a:spcBef>
                <a:spcPts val="100"/>
              </a:spcBef>
            </a:pPr>
            <a:r>
              <a:rPr lang="zh-CN" altLang="en-US" sz="2000" dirty="0">
                <a:latin typeface="微软雅黑" panose="020B0503020204020204" pitchFamily="34" charset="-122"/>
                <a:cs typeface="微软雅黑" panose="020B0503020204020204" pitchFamily="34" charset="-122"/>
              </a:rPr>
              <a:t>       多模态深度学习旨在整合来自不同模态（如图像、文本、音频、视频等）的数据，通过融合互补信息提升模型的综合理解能力。</a:t>
            </a:r>
            <a:endParaRPr lang="en-US" altLang="zh-CN" sz="2000" dirty="0">
              <a:latin typeface="微软雅黑" panose="020B0503020204020204" pitchFamily="34" charset="-122"/>
              <a:cs typeface="微软雅黑" panose="020B0503020204020204" pitchFamily="34" charset="-122"/>
            </a:endParaRPr>
          </a:p>
          <a:p>
            <a:pPr marL="12700" marR="5080" algn="just">
              <a:lnSpc>
                <a:spcPct val="150000"/>
              </a:lnSpc>
              <a:spcBef>
                <a:spcPts val="100"/>
              </a:spcBef>
            </a:pPr>
            <a:r>
              <a:rPr lang="en-US" altLang="zh-CN" sz="2000" b="1" dirty="0">
                <a:latin typeface="微软雅黑" panose="020B0503020204020204" pitchFamily="34" charset="-122"/>
                <a:cs typeface="微软雅黑" panose="020B0503020204020204" pitchFamily="34" charset="-122"/>
              </a:rPr>
              <a:t>       </a:t>
            </a:r>
            <a:r>
              <a:rPr lang="zh-CN" altLang="en-US" sz="2000" b="1" dirty="0">
                <a:latin typeface="微软雅黑" panose="020B0503020204020204" pitchFamily="34" charset="-122"/>
                <a:cs typeface="微软雅黑" panose="020B0503020204020204" pitchFamily="34" charset="-122"/>
              </a:rPr>
              <a:t>​</a:t>
            </a:r>
            <a:r>
              <a:rPr lang="en-US" altLang="zh-CN" sz="2000" b="1" dirty="0">
                <a:latin typeface="微软雅黑" panose="020B0503020204020204" pitchFamily="34" charset="-122"/>
                <a:cs typeface="微软雅黑" panose="020B0503020204020204" pitchFamily="34" charset="-122"/>
              </a:rPr>
              <a:t>1.</a:t>
            </a:r>
            <a:r>
              <a:rPr lang="zh-CN" altLang="en-US" sz="2000" b="1" dirty="0">
                <a:latin typeface="微软雅黑" panose="020B0503020204020204" pitchFamily="34" charset="-122"/>
                <a:cs typeface="微软雅黑" panose="020B0503020204020204" pitchFamily="34" charset="-122"/>
              </a:rPr>
              <a:t>医疗领域​：</a:t>
            </a:r>
            <a:endParaRPr lang="zh-CN" altLang="en-US" sz="2000" b="1" dirty="0">
              <a:latin typeface="微软雅黑" panose="020B0503020204020204" pitchFamily="34" charset="-122"/>
              <a:cs typeface="微软雅黑" panose="020B0503020204020204" pitchFamily="34" charset="-122"/>
            </a:endParaRPr>
          </a:p>
          <a:p>
            <a:pPr marL="1212850" marR="5080" lvl="2" indent="-285750" algn="just">
              <a:lnSpc>
                <a:spcPct val="150000"/>
              </a:lnSpc>
              <a:spcBef>
                <a:spcPts val="100"/>
              </a:spcBef>
              <a:buFont typeface="Arial" panose="020B0604020202020204" pitchFamily="34" charset="0"/>
              <a:buChar char="•"/>
            </a:pPr>
            <a:r>
              <a:rPr lang="zh-CN" altLang="en-US" sz="2000" dirty="0">
                <a:latin typeface="微软雅黑" panose="020B0503020204020204" pitchFamily="34" charset="-122"/>
                <a:cs typeface="微软雅黑" panose="020B0503020204020204" pitchFamily="34" charset="-122"/>
              </a:rPr>
              <a:t>​疾病诊断​：融合</a:t>
            </a:r>
            <a:r>
              <a:rPr lang="zh-CN" altLang="en-US" sz="2000" dirty="0">
                <a:latin typeface="微软雅黑" panose="020B0503020204020204" pitchFamily="34" charset="-122"/>
              </a:rPr>
              <a:t>医学影像（</a:t>
            </a:r>
            <a:r>
              <a:rPr lang="en-US" altLang="zh-CN" sz="2000" dirty="0">
                <a:latin typeface="微软雅黑" panose="020B0503020204020204" pitchFamily="34" charset="-122"/>
              </a:rPr>
              <a:t>MRI:</a:t>
            </a:r>
            <a:r>
              <a:rPr lang="zh-CN" altLang="en-US" sz="2000" dirty="0">
                <a:latin typeface="微软雅黑" panose="020B0503020204020204" pitchFamily="34" charset="-122"/>
              </a:rPr>
              <a:t> </a:t>
            </a:r>
            <a:r>
              <a:rPr lang="en-US" altLang="zh-CN" sz="2000" dirty="0">
                <a:latin typeface="微软雅黑" panose="020B0503020204020204" pitchFamily="34" charset="-122"/>
              </a:rPr>
              <a:t>Magnetic Resonance Imaging</a:t>
            </a:r>
            <a:r>
              <a:rPr lang="zh-CN" altLang="en-US" sz="2000" dirty="0">
                <a:latin typeface="微软雅黑" panose="020B0503020204020204" pitchFamily="34" charset="-122"/>
              </a:rPr>
              <a:t>，磁共振成像</a:t>
            </a:r>
            <a:r>
              <a:rPr lang="en-US" altLang="zh-CN" sz="2000" dirty="0">
                <a:latin typeface="微软雅黑" panose="020B0503020204020204" pitchFamily="34" charset="-122"/>
              </a:rPr>
              <a:t>‌/CT:</a:t>
            </a:r>
            <a:r>
              <a:rPr lang="zh-CN" altLang="en-US" sz="2000" dirty="0">
                <a:latin typeface="微软雅黑" panose="020B0503020204020204" pitchFamily="34" charset="-122"/>
              </a:rPr>
              <a:t> </a:t>
            </a:r>
            <a:r>
              <a:rPr lang="en-US" altLang="zh-CN" sz="2000" dirty="0">
                <a:latin typeface="微软雅黑" panose="020B0503020204020204" pitchFamily="34" charset="-122"/>
              </a:rPr>
              <a:t>Computed Tomography</a:t>
            </a:r>
            <a:r>
              <a:rPr lang="zh-CN" altLang="en-US" sz="2000" dirty="0">
                <a:latin typeface="微软雅黑" panose="020B0503020204020204" pitchFamily="34" charset="-122"/>
              </a:rPr>
              <a:t>，计算机断层扫描）与患者文本病历，提升阿尔茨海默病、癌症的早期检测精度。</a:t>
            </a:r>
            <a:endParaRPr lang="zh-CN" altLang="en-US" sz="2000" dirty="0">
              <a:latin typeface="微软雅黑" panose="020B0503020204020204" pitchFamily="34" charset="-122"/>
            </a:endParaRPr>
          </a:p>
          <a:p>
            <a:pPr marL="1212850" marR="5080" lvl="2" indent="-285750" algn="just">
              <a:lnSpc>
                <a:spcPct val="150000"/>
              </a:lnSpc>
              <a:spcBef>
                <a:spcPts val="100"/>
              </a:spcBef>
              <a:buFont typeface="Arial" panose="020B0604020202020204" pitchFamily="34" charset="0"/>
              <a:buChar char="•"/>
            </a:pPr>
            <a:r>
              <a:rPr lang="zh-CN" altLang="en-US" sz="2000" dirty="0">
                <a:latin typeface="微软雅黑" panose="020B0503020204020204" pitchFamily="34" charset="-122"/>
              </a:rPr>
              <a:t>​手术辅助​：结合术中实时视频与</a:t>
            </a:r>
            <a:r>
              <a:rPr lang="zh-CN" altLang="en-US" sz="2000" dirty="0">
                <a:latin typeface="微软雅黑" panose="020B0503020204020204" pitchFamily="34" charset="-122"/>
                <a:cs typeface="微软雅黑" panose="020B0503020204020204" pitchFamily="34" charset="-122"/>
              </a:rPr>
              <a:t>语音指令，优化机器人手术操作。</a:t>
            </a:r>
            <a:endParaRPr lang="zh-CN" altLang="en-US" sz="2000" dirty="0">
              <a:latin typeface="微软雅黑" panose="020B0503020204020204" pitchFamily="34" charset="-122"/>
              <a:cs typeface="微软雅黑" panose="020B0503020204020204" pitchFamily="34" charset="-122"/>
            </a:endParaRPr>
          </a:p>
          <a:p>
            <a:pPr marL="469900" marR="5080" lvl="1" algn="just">
              <a:lnSpc>
                <a:spcPct val="150000"/>
              </a:lnSpc>
              <a:spcBef>
                <a:spcPts val="100"/>
              </a:spcBef>
            </a:pPr>
            <a:r>
              <a:rPr lang="en-US" altLang="zh-CN" sz="2000" b="1" dirty="0">
                <a:latin typeface="微软雅黑" panose="020B0503020204020204" pitchFamily="34" charset="-122"/>
                <a:cs typeface="微软雅黑" panose="020B0503020204020204" pitchFamily="34" charset="-122"/>
              </a:rPr>
              <a:t> 2.</a:t>
            </a:r>
            <a:r>
              <a:rPr lang="zh-CN" altLang="en-US" sz="2000" b="1" dirty="0">
                <a:latin typeface="微软雅黑" panose="020B0503020204020204" pitchFamily="34" charset="-122"/>
                <a:cs typeface="微软雅黑" panose="020B0503020204020204" pitchFamily="34" charset="-122"/>
              </a:rPr>
              <a:t>自动驾驶：</a:t>
            </a:r>
            <a:endParaRPr lang="zh-CN" altLang="en-US" sz="2000" b="1" dirty="0">
              <a:latin typeface="微软雅黑" panose="020B0503020204020204" pitchFamily="34" charset="-122"/>
              <a:cs typeface="微软雅黑" panose="020B0503020204020204" pitchFamily="34" charset="-122"/>
            </a:endParaRPr>
          </a:p>
          <a:p>
            <a:pPr marL="1212850" marR="5080" lvl="2" indent="-285750" algn="just">
              <a:lnSpc>
                <a:spcPct val="150000"/>
              </a:lnSpc>
              <a:spcBef>
                <a:spcPts val="100"/>
              </a:spcBef>
              <a:buFont typeface="Arial" panose="020B0604020202020204" pitchFamily="34" charset="0"/>
              <a:buChar char="•"/>
            </a:pPr>
            <a:r>
              <a:rPr lang="zh-CN" altLang="en-US" sz="2000" dirty="0">
                <a:latin typeface="微软雅黑" panose="020B0503020204020204" pitchFamily="34" charset="-122"/>
                <a:cs typeface="微软雅黑" panose="020B0503020204020204" pitchFamily="34" charset="-122"/>
              </a:rPr>
              <a:t>​环境感知​：融合激光雷达、摄像头与雷达数据，实现精准障碍物识别与路径规划。</a:t>
            </a:r>
            <a:endParaRPr lang="zh-CN" altLang="en-US" sz="2000" dirty="0">
              <a:latin typeface="微软雅黑" panose="020B0503020204020204" pitchFamily="34" charset="-122"/>
              <a:cs typeface="微软雅黑" panose="020B0503020204020204" pitchFamily="34" charset="-122"/>
            </a:endParaRPr>
          </a:p>
          <a:p>
            <a:pPr marL="1212850" marR="5080" lvl="2" indent="-285750" algn="just">
              <a:lnSpc>
                <a:spcPct val="150000"/>
              </a:lnSpc>
              <a:spcBef>
                <a:spcPts val="100"/>
              </a:spcBef>
              <a:buFont typeface="Arial" panose="020B0604020202020204" pitchFamily="34" charset="0"/>
              <a:buChar char="•"/>
            </a:pPr>
            <a:r>
              <a:rPr lang="zh-CN" altLang="en-US" sz="2000" dirty="0">
                <a:latin typeface="微软雅黑" panose="020B0503020204020204" pitchFamily="34" charset="-122"/>
                <a:cs typeface="微软雅黑" panose="020B0503020204020204" pitchFamily="34" charset="-122"/>
              </a:rPr>
              <a:t>​人车交互​：通过语音指令、手势识别与驾驶场景视觉分析，增强交互自然性。</a:t>
            </a:r>
            <a:endParaRPr lang="zh-CN" altLang="en-US" sz="2000" dirty="0">
              <a:latin typeface="微软雅黑" panose="020B0503020204020204" pitchFamily="34" charset="-122"/>
              <a:cs typeface="微软雅黑" panose="020B0503020204020204" pitchFamily="34" charset="-122"/>
            </a:endParaRPr>
          </a:p>
          <a:p>
            <a:pPr marL="12700" marR="5080" algn="just">
              <a:lnSpc>
                <a:spcPct val="150000"/>
              </a:lnSpc>
              <a:spcBef>
                <a:spcPts val="100"/>
              </a:spcBef>
            </a:pPr>
            <a:endParaRPr lang="zh-CN" altLang="en-US" sz="2000" dirty="0">
              <a:latin typeface="微软雅黑" panose="020B0503020204020204" pitchFamily="34" charset="-122"/>
              <a:cs typeface="微软雅黑" panose="020B0503020204020204" pitchFamily="34" charset="-122"/>
            </a:endParaRPr>
          </a:p>
        </p:txBody>
      </p:sp>
      <p:sp>
        <p:nvSpPr>
          <p:cNvPr id="6" name="object 6"/>
          <p:cNvSpPr/>
          <p:nvPr/>
        </p:nvSpPr>
        <p:spPr>
          <a:xfrm>
            <a:off x="6191412" y="1331498"/>
            <a:ext cx="635" cy="1816735"/>
          </a:xfrm>
          <a:custGeom>
            <a:avLst/>
            <a:gdLst/>
            <a:ahLst/>
            <a:cxnLst/>
            <a:rect l="l" t="t" r="r" b="b"/>
            <a:pathLst>
              <a:path w="635" h="1816735">
                <a:moveTo>
                  <a:pt x="0" y="0"/>
                </a:moveTo>
                <a:lnTo>
                  <a:pt x="1" y="1816506"/>
                </a:lnTo>
              </a:path>
            </a:pathLst>
          </a:custGeom>
          <a:ln w="6350">
            <a:solidFill>
              <a:srgbClr val="BFBFBF"/>
            </a:solidFill>
          </a:ln>
        </p:spPr>
        <p:txBody>
          <a:bodyPr wrap="square" lIns="0" tIns="0" rIns="0" bIns="0" rtlCol="0"/>
          <a:lstStyle/>
          <a:p/>
        </p:txBody>
      </p:sp>
      <p:sp>
        <p:nvSpPr>
          <p:cNvPr id="29" name="object 29"/>
          <p:cNvSpPr/>
          <p:nvPr/>
        </p:nvSpPr>
        <p:spPr>
          <a:xfrm>
            <a:off x="8148590" y="6100408"/>
            <a:ext cx="807085" cy="333375"/>
          </a:xfrm>
          <a:custGeom>
            <a:avLst/>
            <a:gdLst/>
            <a:ahLst/>
            <a:cxnLst/>
            <a:rect l="l" t="t" r="r" b="b"/>
            <a:pathLst>
              <a:path w="807084" h="333375">
                <a:moveTo>
                  <a:pt x="801598" y="0"/>
                </a:moveTo>
                <a:lnTo>
                  <a:pt x="411534" y="9900"/>
                </a:lnTo>
                <a:lnTo>
                  <a:pt x="0" y="301766"/>
                </a:lnTo>
                <a:lnTo>
                  <a:pt x="14861" y="333103"/>
                </a:lnTo>
                <a:lnTo>
                  <a:pt x="419823" y="46171"/>
                </a:lnTo>
                <a:lnTo>
                  <a:pt x="806565" y="34636"/>
                </a:lnTo>
                <a:lnTo>
                  <a:pt x="801598" y="0"/>
                </a:lnTo>
                <a:close/>
              </a:path>
            </a:pathLst>
          </a:custGeom>
          <a:solidFill>
            <a:srgbClr val="F2F2F2"/>
          </a:solidFill>
        </p:spPr>
        <p:txBody>
          <a:bodyPr wrap="square" lIns="0" tIns="0" rIns="0" bIns="0" rtlCol="0"/>
          <a:lstStyle/>
          <a:p/>
        </p:txBody>
      </p:sp>
      <p:sp>
        <p:nvSpPr>
          <p:cNvPr id="5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3"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8" name="文本框 22"/>
          <p:cNvSpPr txBox="1">
            <a:spLocks noChangeArrowheads="1"/>
          </p:cNvSpPr>
          <p:nvPr/>
        </p:nvSpPr>
        <p:spPr bwMode="auto">
          <a:xfrm>
            <a:off x="612775" y="84041"/>
            <a:ext cx="8621077" cy="1105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深度学习的应用</a:t>
            </a:r>
            <a:r>
              <a:rPr lang="en-US" altLang="zh-CN" dirty="0"/>
              <a:t>-</a:t>
            </a:r>
            <a:r>
              <a:rPr lang="zh-CN" altLang="en-US" b="1" i="0" dirty="0">
                <a:effectLst/>
              </a:rPr>
              <a:t>多模态方向</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17533" y="1249555"/>
            <a:ext cx="11556934" cy="3728200"/>
          </a:xfrm>
          <a:prstGeom prst="rect">
            <a:avLst/>
          </a:prstGeom>
        </p:spPr>
        <p:txBody>
          <a:bodyPr vert="horz" wrap="square" lIns="0" tIns="12700" rIns="0" bIns="0" rtlCol="0">
            <a:spAutoFit/>
          </a:bodyPr>
          <a:lstStyle/>
          <a:p>
            <a:pPr marL="469900" marR="5080" lvl="1" algn="just">
              <a:lnSpc>
                <a:spcPct val="150000"/>
              </a:lnSpc>
              <a:spcBef>
                <a:spcPts val="100"/>
              </a:spcBef>
            </a:pPr>
            <a:r>
              <a:rPr lang="zh-CN" altLang="en-US" sz="2000" dirty="0">
                <a:latin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cs typeface="微软雅黑" panose="020B0503020204020204" pitchFamily="34" charset="-122"/>
            </a:endParaRPr>
          </a:p>
          <a:p>
            <a:pPr marL="469900" marR="5080" lvl="1" algn="just">
              <a:lnSpc>
                <a:spcPct val="150000"/>
              </a:lnSpc>
              <a:spcBef>
                <a:spcPts val="100"/>
              </a:spcBef>
            </a:pPr>
            <a:r>
              <a:rPr lang="en-US" altLang="zh-CN" sz="2000" b="1" dirty="0">
                <a:latin typeface="微软雅黑" panose="020B0503020204020204" pitchFamily="34" charset="-122"/>
                <a:cs typeface="微软雅黑" panose="020B0503020204020204" pitchFamily="34" charset="-122"/>
              </a:rPr>
              <a:t>3.</a:t>
            </a:r>
            <a:r>
              <a:rPr lang="zh-CN" altLang="en-US" sz="2000" b="1" dirty="0">
                <a:latin typeface="微软雅黑" panose="020B0503020204020204" pitchFamily="34" charset="-122"/>
                <a:cs typeface="微软雅黑" panose="020B0503020204020204" pitchFamily="34" charset="-122"/>
              </a:rPr>
              <a:t>内容生成与推荐​：</a:t>
            </a:r>
            <a:endParaRPr lang="zh-CN" altLang="en-US" sz="2000" b="1" dirty="0">
              <a:latin typeface="微软雅黑" panose="020B0503020204020204" pitchFamily="34" charset="-122"/>
              <a:cs typeface="微软雅黑" panose="020B0503020204020204" pitchFamily="34" charset="-122"/>
            </a:endParaRPr>
          </a:p>
          <a:p>
            <a:pPr marL="1212850" marR="5080" lvl="2" indent="-285750" algn="just">
              <a:lnSpc>
                <a:spcPct val="150000"/>
              </a:lnSpc>
              <a:spcBef>
                <a:spcPts val="100"/>
              </a:spcBef>
              <a:buFont typeface="Arial" panose="020B0604020202020204" pitchFamily="34" charset="0"/>
              <a:buChar char="•"/>
            </a:pPr>
            <a:r>
              <a:rPr lang="zh-CN" altLang="en-US" sz="2000" dirty="0">
                <a:latin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cs typeface="微软雅黑" panose="020B0503020204020204" pitchFamily="34" charset="-122"/>
              </a:rPr>
              <a:t>AIGC</a:t>
            </a:r>
            <a:r>
              <a:rPr lang="zh-CN" altLang="en-US" sz="2000" dirty="0">
                <a:latin typeface="微软雅黑" panose="020B0503020204020204" pitchFamily="34" charset="-122"/>
                <a:cs typeface="微软雅黑" panose="020B0503020204020204" pitchFamily="34" charset="-122"/>
              </a:rPr>
              <a:t>（生成式</a:t>
            </a:r>
            <a:r>
              <a:rPr lang="en-US" altLang="zh-CN" sz="2000" dirty="0">
                <a:latin typeface="微软雅黑" panose="020B0503020204020204" pitchFamily="34" charset="-122"/>
                <a:cs typeface="微软雅黑" panose="020B0503020204020204" pitchFamily="34" charset="-122"/>
              </a:rPr>
              <a:t>AI</a:t>
            </a:r>
            <a:r>
              <a:rPr lang="zh-CN" altLang="en-US" sz="2000" dirty="0">
                <a:latin typeface="微软雅黑" panose="020B0503020204020204" pitchFamily="34" charset="-122"/>
                <a:cs typeface="微软雅黑" panose="020B0503020204020204" pitchFamily="34" charset="-122"/>
              </a:rPr>
              <a:t>）​​：如根据文本生成图像（</a:t>
            </a:r>
            <a:r>
              <a:rPr lang="en-US" altLang="zh-CN" sz="2000" dirty="0">
                <a:latin typeface="微软雅黑" panose="020B0503020204020204" pitchFamily="34" charset="-122"/>
                <a:cs typeface="微软雅黑" panose="020B0503020204020204" pitchFamily="34" charset="-122"/>
              </a:rPr>
              <a:t>DALL-E</a:t>
            </a:r>
            <a:r>
              <a:rPr lang="zh-CN" altLang="en-US" sz="2000" dirty="0">
                <a:latin typeface="微软雅黑" panose="020B0503020204020204" pitchFamily="34" charset="-122"/>
                <a:cs typeface="微软雅黑" panose="020B0503020204020204" pitchFamily="34" charset="-122"/>
              </a:rPr>
              <a:t>）、视频描述生成（</a:t>
            </a:r>
            <a:r>
              <a:rPr lang="en-US" altLang="zh-CN" sz="2000" dirty="0">
                <a:latin typeface="微软雅黑" panose="020B0503020204020204" pitchFamily="34" charset="-122"/>
                <a:cs typeface="微软雅黑" panose="020B0503020204020204" pitchFamily="34" charset="-122"/>
              </a:rPr>
              <a:t>VQA</a:t>
            </a:r>
            <a:r>
              <a:rPr lang="zh-CN" altLang="en-US" sz="2000" dirty="0">
                <a:latin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rPr>
              <a:t>视觉问答任</a:t>
            </a:r>
            <a:r>
              <a:rPr lang="zh-CN" altLang="en-US" sz="2000" dirty="0">
                <a:latin typeface="微软雅黑" panose="020B0503020204020204" pitchFamily="34" charset="-122"/>
                <a:cs typeface="微软雅黑" panose="020B0503020204020204" pitchFamily="34" charset="-122"/>
              </a:rPr>
              <a:t>务）。</a:t>
            </a:r>
            <a:endParaRPr lang="zh-CN" altLang="en-US" sz="2000" dirty="0">
              <a:latin typeface="微软雅黑" panose="020B0503020204020204" pitchFamily="34" charset="-122"/>
              <a:cs typeface="微软雅黑" panose="020B0503020204020204" pitchFamily="34" charset="-122"/>
            </a:endParaRPr>
          </a:p>
          <a:p>
            <a:pPr marL="1212850" marR="5080" lvl="2" indent="-285750" algn="just">
              <a:lnSpc>
                <a:spcPct val="150000"/>
              </a:lnSpc>
              <a:spcBef>
                <a:spcPts val="100"/>
              </a:spcBef>
              <a:buFont typeface="Arial" panose="020B0604020202020204" pitchFamily="34" charset="0"/>
              <a:buChar char="•"/>
            </a:pPr>
            <a:r>
              <a:rPr lang="zh-CN" altLang="en-US" sz="2000" dirty="0">
                <a:latin typeface="微软雅黑" panose="020B0503020204020204" pitchFamily="34" charset="-122"/>
                <a:cs typeface="微软雅黑" panose="020B0503020204020204" pitchFamily="34" charset="-122"/>
              </a:rPr>
              <a:t>​个性化推荐​：整合用户行为日志（文本）、产品图像与视频，提升电商推荐精准度。</a:t>
            </a:r>
            <a:endParaRPr lang="zh-CN" altLang="en-US" sz="2000" dirty="0">
              <a:latin typeface="微软雅黑" panose="020B0503020204020204" pitchFamily="34" charset="-122"/>
              <a:cs typeface="微软雅黑" panose="020B0503020204020204" pitchFamily="34" charset="-122"/>
            </a:endParaRPr>
          </a:p>
          <a:p>
            <a:pPr marL="469900" marR="5080" lvl="1" algn="just">
              <a:lnSpc>
                <a:spcPct val="150000"/>
              </a:lnSpc>
              <a:spcBef>
                <a:spcPts val="100"/>
              </a:spcBef>
            </a:pPr>
            <a:r>
              <a:rPr lang="zh-CN" altLang="en-US" sz="2000" dirty="0">
                <a:latin typeface="微软雅黑" panose="020B0503020204020204" pitchFamily="34" charset="-122"/>
                <a:cs typeface="微软雅黑" panose="020B0503020204020204" pitchFamily="34" charset="-122"/>
              </a:rPr>
              <a:t>​</a:t>
            </a:r>
            <a:r>
              <a:rPr lang="en-US" altLang="zh-CN" sz="2000" b="1" dirty="0">
                <a:latin typeface="微软雅黑" panose="020B0503020204020204" pitchFamily="34" charset="-122"/>
                <a:cs typeface="微软雅黑" panose="020B0503020204020204" pitchFamily="34" charset="-122"/>
              </a:rPr>
              <a:t>4.</a:t>
            </a:r>
            <a:r>
              <a:rPr lang="zh-CN" altLang="en-US" sz="2000" b="1" dirty="0">
                <a:latin typeface="微软雅黑" panose="020B0503020204020204" pitchFamily="34" charset="-122"/>
                <a:cs typeface="微软雅黑" panose="020B0503020204020204" pitchFamily="34" charset="-122"/>
              </a:rPr>
              <a:t>人机交互与教育​：</a:t>
            </a:r>
            <a:endParaRPr lang="zh-CN" altLang="en-US" sz="2000" b="1" dirty="0">
              <a:latin typeface="微软雅黑" panose="020B0503020204020204" pitchFamily="34" charset="-122"/>
              <a:cs typeface="微软雅黑" panose="020B0503020204020204" pitchFamily="34" charset="-122"/>
            </a:endParaRPr>
          </a:p>
          <a:p>
            <a:pPr marL="1212850" marR="5080" lvl="2" indent="-285750" algn="just">
              <a:lnSpc>
                <a:spcPct val="150000"/>
              </a:lnSpc>
              <a:spcBef>
                <a:spcPts val="100"/>
              </a:spcBef>
              <a:buFont typeface="Arial" panose="020B0604020202020204" pitchFamily="34" charset="0"/>
              <a:buChar char="•"/>
            </a:pPr>
            <a:r>
              <a:rPr lang="zh-CN" altLang="en-US" sz="2000" dirty="0">
                <a:latin typeface="微软雅黑" panose="020B0503020204020204" pitchFamily="34" charset="-122"/>
                <a:cs typeface="微软雅黑" panose="020B0503020204020204" pitchFamily="34" charset="-122"/>
              </a:rPr>
              <a:t>​情感分析​：结合语音语调、面部表情与文本内容，识别用户情绪状态。</a:t>
            </a:r>
            <a:endParaRPr lang="zh-CN" altLang="en-US" sz="2000" dirty="0">
              <a:latin typeface="微软雅黑" panose="020B0503020204020204" pitchFamily="34" charset="-122"/>
              <a:cs typeface="微软雅黑" panose="020B0503020204020204" pitchFamily="34" charset="-122"/>
            </a:endParaRPr>
          </a:p>
          <a:p>
            <a:pPr marL="1212850" marR="5080" lvl="2" indent="-285750" algn="just">
              <a:lnSpc>
                <a:spcPct val="150000"/>
              </a:lnSpc>
              <a:spcBef>
                <a:spcPts val="100"/>
              </a:spcBef>
              <a:buFont typeface="Arial" panose="020B0604020202020204" pitchFamily="34" charset="0"/>
              <a:buChar char="•"/>
            </a:pPr>
            <a:r>
              <a:rPr lang="zh-CN" altLang="en-US" sz="2000" dirty="0">
                <a:latin typeface="微软雅黑" panose="020B0503020204020204" pitchFamily="34" charset="-122"/>
                <a:cs typeface="微软雅黑" panose="020B0503020204020204" pitchFamily="34" charset="-122"/>
              </a:rPr>
              <a:t>​智能教育​：通过学生答题文本、手写笔记图像与语音反馈，提供个性化学习建议。</a:t>
            </a:r>
            <a:endParaRPr sz="2000" dirty="0">
              <a:latin typeface="微软雅黑" panose="020B0503020204020204" pitchFamily="34" charset="-122"/>
              <a:cs typeface="微软雅黑" panose="020B0503020204020204" pitchFamily="34" charset="-122"/>
            </a:endParaRPr>
          </a:p>
        </p:txBody>
      </p:sp>
      <p:sp>
        <p:nvSpPr>
          <p:cNvPr id="6" name="object 6"/>
          <p:cNvSpPr/>
          <p:nvPr/>
        </p:nvSpPr>
        <p:spPr>
          <a:xfrm>
            <a:off x="6191412" y="1331498"/>
            <a:ext cx="635" cy="1816735"/>
          </a:xfrm>
          <a:custGeom>
            <a:avLst/>
            <a:gdLst/>
            <a:ahLst/>
            <a:cxnLst/>
            <a:rect l="l" t="t" r="r" b="b"/>
            <a:pathLst>
              <a:path w="635" h="1816735">
                <a:moveTo>
                  <a:pt x="0" y="0"/>
                </a:moveTo>
                <a:lnTo>
                  <a:pt x="1" y="1816506"/>
                </a:lnTo>
              </a:path>
            </a:pathLst>
          </a:custGeom>
          <a:ln w="6350">
            <a:solidFill>
              <a:srgbClr val="BFBFBF"/>
            </a:solidFill>
          </a:ln>
        </p:spPr>
        <p:txBody>
          <a:bodyPr wrap="square" lIns="0" tIns="0" rIns="0" bIns="0" rtlCol="0"/>
          <a:lstStyle/>
          <a:p/>
        </p:txBody>
      </p:sp>
      <p:sp>
        <p:nvSpPr>
          <p:cNvPr id="29" name="object 29"/>
          <p:cNvSpPr/>
          <p:nvPr/>
        </p:nvSpPr>
        <p:spPr>
          <a:xfrm>
            <a:off x="8148590" y="6100408"/>
            <a:ext cx="807085" cy="333375"/>
          </a:xfrm>
          <a:custGeom>
            <a:avLst/>
            <a:gdLst/>
            <a:ahLst/>
            <a:cxnLst/>
            <a:rect l="l" t="t" r="r" b="b"/>
            <a:pathLst>
              <a:path w="807084" h="333375">
                <a:moveTo>
                  <a:pt x="801598" y="0"/>
                </a:moveTo>
                <a:lnTo>
                  <a:pt x="411534" y="9900"/>
                </a:lnTo>
                <a:lnTo>
                  <a:pt x="0" y="301766"/>
                </a:lnTo>
                <a:lnTo>
                  <a:pt x="14861" y="333103"/>
                </a:lnTo>
                <a:lnTo>
                  <a:pt x="419823" y="46171"/>
                </a:lnTo>
                <a:lnTo>
                  <a:pt x="806565" y="34636"/>
                </a:lnTo>
                <a:lnTo>
                  <a:pt x="801598" y="0"/>
                </a:lnTo>
                <a:close/>
              </a:path>
            </a:pathLst>
          </a:custGeom>
          <a:solidFill>
            <a:srgbClr val="F2F2F2"/>
          </a:solidFill>
        </p:spPr>
        <p:txBody>
          <a:bodyPr wrap="square" lIns="0" tIns="0" rIns="0" bIns="0" rtlCol="0"/>
          <a:lstStyle/>
          <a:p/>
        </p:txBody>
      </p:sp>
      <p:sp>
        <p:nvSpPr>
          <p:cNvPr id="5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3"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8" name="文本框 22"/>
          <p:cNvSpPr txBox="1">
            <a:spLocks noChangeArrowheads="1"/>
          </p:cNvSpPr>
          <p:nvPr/>
        </p:nvSpPr>
        <p:spPr bwMode="auto">
          <a:xfrm>
            <a:off x="612775" y="84041"/>
            <a:ext cx="8621077" cy="1105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深度学习的应用</a:t>
            </a:r>
            <a:r>
              <a:rPr lang="en-US" altLang="zh-CN" dirty="0"/>
              <a:t>-</a:t>
            </a:r>
            <a:r>
              <a:rPr lang="zh-CN" altLang="en-US" b="1" i="0" dirty="0">
                <a:effectLst/>
              </a:rPr>
              <a:t>多模态方向</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latin typeface="Impact" panose="020B0806030902050204" pitchFamily="34" charset="0"/>
                <a:ea typeface="微软雅黑" panose="020B0503020204020204" pitchFamily="34" charset="-122"/>
                <a:sym typeface="+mn-ea"/>
              </a:rPr>
              <a:t>3</a:t>
            </a:r>
            <a:r>
              <a:rPr lang="en-US" altLang="zh-CN" dirty="0">
                <a:solidFill>
                  <a:schemeClr val="tx1"/>
                </a:solidFill>
              </a:rPr>
              <a:t>. </a:t>
            </a:r>
            <a:r>
              <a:rPr lang="zh-CN" altLang="en-US" dirty="0">
                <a:solidFill>
                  <a:schemeClr val="tx1"/>
                </a:solidFill>
              </a:rPr>
              <a:t>深度学习的</a:t>
            </a:r>
            <a:r>
              <a:rPr lang="zh-CN" altLang="en-US" dirty="0">
                <a:latin typeface="Impact" panose="020B0806030902050204" pitchFamily="34" charset="0"/>
                <a:ea typeface="微软雅黑" panose="020B0503020204020204" pitchFamily="34" charset="-122"/>
                <a:sym typeface="+mn-ea"/>
              </a:rPr>
              <a:t>常用资源</a:t>
            </a:r>
            <a:endParaRPr lang="zh-CN" altLang="en-US" dirty="0">
              <a:solidFill>
                <a:schemeClr val="tx1"/>
              </a:solidFill>
            </a:endParaRPr>
          </a:p>
        </p:txBody>
      </p:sp>
      <p:sp>
        <p:nvSpPr>
          <p:cNvPr id="43" name="对角圆角矩形 42"/>
          <p:cNvSpPr/>
          <p:nvPr/>
        </p:nvSpPr>
        <p:spPr>
          <a:xfrm>
            <a:off x="2313797" y="313622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32" name="TextBox 6"/>
          <p:cNvSpPr txBox="1">
            <a:spLocks noChangeArrowheads="1"/>
          </p:cNvSpPr>
          <p:nvPr/>
        </p:nvSpPr>
        <p:spPr bwMode="auto">
          <a:xfrm>
            <a:off x="2986633" y="1706725"/>
            <a:ext cx="56528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zh-CN" altLang="en-US" sz="3600" dirty="0">
                <a:solidFill>
                  <a:schemeClr val="tx1"/>
                </a:solidFill>
                <a:latin typeface="Impact" panose="020B0806030902050204" pitchFamily="34" charset="0"/>
                <a:ea typeface="微软雅黑" panose="020B0503020204020204" pitchFamily="34" charset="-122"/>
              </a:rPr>
              <a:t>深度学习的背景</a:t>
            </a:r>
            <a:endParaRPr lang="zh-CN" altLang="en-US" sz="3600" dirty="0">
              <a:solidFill>
                <a:schemeClr val="tx1"/>
              </a:solidFill>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2986405" y="3185795"/>
            <a:ext cx="51187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bg1"/>
                </a:solidFill>
                <a:latin typeface="Impact" panose="020B0806030902050204" pitchFamily="34" charset="0"/>
                <a:ea typeface="微软雅黑" panose="020B0503020204020204" pitchFamily="34" charset="-122"/>
              </a:rPr>
              <a:t>03    </a:t>
            </a:r>
            <a:r>
              <a:rPr lang="zh-CN" altLang="en-US" sz="3600" dirty="0">
                <a:solidFill>
                  <a:schemeClr val="bg1"/>
                </a:solidFill>
                <a:latin typeface="Impact" panose="020B0806030902050204" pitchFamily="34" charset="0"/>
                <a:ea typeface="微软雅黑" panose="020B0503020204020204" pitchFamily="34" charset="-122"/>
              </a:rPr>
              <a:t>深度学习的</a:t>
            </a:r>
            <a:r>
              <a:rPr lang="zh-CN" altLang="en-US" sz="3600" dirty="0">
                <a:solidFill>
                  <a:schemeClr val="bg1"/>
                </a:solidFill>
                <a:latin typeface="Impact" panose="020B0806030902050204" pitchFamily="34" charset="0"/>
                <a:ea typeface="微软雅黑" panose="020B0503020204020204" pitchFamily="34" charset="-122"/>
                <a:sym typeface="+mn-ea"/>
              </a:rPr>
              <a:t>常用资源</a:t>
            </a:r>
            <a:endParaRPr lang="zh-CN" altLang="en-US" sz="3600" dirty="0">
              <a:solidFill>
                <a:schemeClr val="bg1"/>
              </a:solidFill>
              <a:latin typeface="Impact" panose="020B0806030902050204" pitchFamily="34" charset="0"/>
              <a:ea typeface="微软雅黑" panose="020B0503020204020204" pitchFamily="34" charset="-122"/>
              <a:sym typeface="+mn-ea"/>
            </a:endParaRPr>
          </a:p>
        </p:txBody>
      </p:sp>
      <p:sp>
        <p:nvSpPr>
          <p:cNvPr id="51" name="TextBox 10"/>
          <p:cNvSpPr txBox="1">
            <a:spLocks noChangeArrowheads="1"/>
          </p:cNvSpPr>
          <p:nvPr/>
        </p:nvSpPr>
        <p:spPr bwMode="auto">
          <a:xfrm>
            <a:off x="2986405" y="3963670"/>
            <a:ext cx="51181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深度学习的</a:t>
            </a:r>
            <a:r>
              <a:rPr lang="zh-CN" altLang="en-US" sz="3600" dirty="0">
                <a:latin typeface="Impact" panose="020B0806030902050204" pitchFamily="34" charset="0"/>
                <a:ea typeface="微软雅黑" panose="020B0503020204020204" pitchFamily="34" charset="-122"/>
                <a:sym typeface="+mn-ea"/>
              </a:rPr>
              <a:t>开发环境</a:t>
            </a:r>
            <a:endParaRPr lang="zh-CN" altLang="en-US" sz="3600" dirty="0">
              <a:latin typeface="Impact" panose="020B0806030902050204" pitchFamily="34" charset="0"/>
              <a:ea typeface="微软雅黑" panose="020B0503020204020204" pitchFamily="34" charset="-122"/>
            </a:endParaRPr>
          </a:p>
        </p:txBody>
      </p:sp>
      <p:sp>
        <p:nvSpPr>
          <p:cNvPr id="2" name="TextBox 6"/>
          <p:cNvSpPr txBox="1">
            <a:spLocks noChangeArrowheads="1"/>
          </p:cNvSpPr>
          <p:nvPr/>
        </p:nvSpPr>
        <p:spPr bwMode="auto">
          <a:xfrm>
            <a:off x="2986405" y="4750435"/>
            <a:ext cx="56064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algn="l" eaLnBrk="1" hangingPunct="1">
              <a:buClrTx/>
              <a:buSzTx/>
              <a:buFontTx/>
            </a:pPr>
            <a:r>
              <a:rPr lang="zh-CN" altLang="en-US" sz="3600" dirty="0">
                <a:latin typeface="Impact" panose="020B0806030902050204" pitchFamily="34" charset="0"/>
              </a:rPr>
              <a:t>05    深度学习开发环境配置</a:t>
            </a:r>
            <a:endParaRPr lang="zh-CN" altLang="en-US" sz="3600" dirty="0">
              <a:latin typeface="Impact" panose="020B0806030902050204" pitchFamily="34" charset="0"/>
            </a:endParaRPr>
          </a:p>
        </p:txBody>
      </p:sp>
      <p:sp>
        <p:nvSpPr>
          <p:cNvPr id="6" name="TextBox 11"/>
          <p:cNvSpPr txBox="1">
            <a:spLocks noChangeArrowheads="1"/>
          </p:cNvSpPr>
          <p:nvPr/>
        </p:nvSpPr>
        <p:spPr bwMode="auto">
          <a:xfrm>
            <a:off x="2987040" y="5526405"/>
            <a:ext cx="52127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深度学习的开发</a:t>
            </a:r>
            <a:r>
              <a:rPr lang="zh-CN" altLang="zh-CN" sz="3600" dirty="0">
                <a:latin typeface="Impact" panose="020B0806030902050204" pitchFamily="34" charset="0"/>
                <a:ea typeface="微软雅黑" panose="020B0503020204020204" pitchFamily="34" charset="-122"/>
              </a:rPr>
              <a:t>流程</a:t>
            </a:r>
            <a:endParaRPr lang="zh-CN" altLang="en-US" sz="3600" dirty="0">
              <a:latin typeface="Impact" panose="020B0806030902050204" pitchFamily="34" charset="0"/>
              <a:ea typeface="微软雅黑" panose="020B0503020204020204" pitchFamily="34" charset="-122"/>
            </a:endParaRPr>
          </a:p>
        </p:txBody>
      </p:sp>
      <p:sp>
        <p:nvSpPr>
          <p:cNvPr id="7" name="TextBox 11"/>
          <p:cNvSpPr txBox="1">
            <a:spLocks noChangeArrowheads="1"/>
          </p:cNvSpPr>
          <p:nvPr/>
        </p:nvSpPr>
        <p:spPr bwMode="auto">
          <a:xfrm>
            <a:off x="2969895" y="2440940"/>
            <a:ext cx="430974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02    </a:t>
            </a:r>
            <a:r>
              <a:rPr lang="zh-CN" altLang="en-US" sz="3600" dirty="0">
                <a:solidFill>
                  <a:schemeClr val="tx1"/>
                </a:solidFill>
                <a:latin typeface="Impact" panose="020B0806030902050204" pitchFamily="34" charset="0"/>
                <a:ea typeface="微软雅黑" panose="020B0503020204020204" pitchFamily="34" charset="-122"/>
              </a:rPr>
              <a:t>深度学习的应用</a:t>
            </a:r>
            <a:endParaRPr lang="zh-CN" altLang="en-US" sz="3600" dirty="0">
              <a:solidFill>
                <a:schemeClr val="tx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latin typeface="Impact" panose="020B0806030902050204" pitchFamily="34" charset="0"/>
                <a:ea typeface="微软雅黑" panose="020B0503020204020204" pitchFamily="34" charset="-122"/>
              </a:rPr>
              <a:t>深度学习</a:t>
            </a:r>
            <a:r>
              <a:rPr lang="zh-CN" altLang="en-US" sz="3600" dirty="0">
                <a:solidFill>
                  <a:schemeClr val="tx1"/>
                </a:solidFill>
                <a:latin typeface="Impact" panose="020B0806030902050204" pitchFamily="34" charset="0"/>
                <a:ea typeface="微软雅黑" panose="020B0503020204020204" pitchFamily="34" charset="-122"/>
              </a:rPr>
              <a:t>的常用资源</a:t>
            </a:r>
            <a:endParaRPr lang="zh-CN" altLang="en-US" dirty="0">
              <a:solidFill>
                <a:schemeClr val="tx1"/>
              </a:solidFill>
            </a:endParaRPr>
          </a:p>
        </p:txBody>
      </p:sp>
      <p:sp>
        <p:nvSpPr>
          <p:cNvPr id="3" name="矩形 2"/>
          <p:cNvSpPr/>
          <p:nvPr/>
        </p:nvSpPr>
        <p:spPr>
          <a:xfrm>
            <a:off x="668338" y="1306571"/>
            <a:ext cx="10669111" cy="5631180"/>
          </a:xfrm>
          <a:prstGeom prst="rect">
            <a:avLst/>
          </a:prstGeom>
        </p:spPr>
        <p:txBody>
          <a:bodyPr wrap="square">
            <a:spAutoFit/>
          </a:bodyPr>
          <a:lstStyle/>
          <a:p>
            <a:pPr fontAlgn="base">
              <a:spcBef>
                <a:spcPts val="0"/>
              </a:spcBef>
              <a:spcAft>
                <a:spcPts val="0"/>
              </a:spcAft>
              <a:buNone/>
            </a:pPr>
            <a:r>
              <a:rPr lang="zh-CN" altLang="en-US" b="1" i="0" dirty="0">
                <a:effectLst/>
                <a:cs typeface="Arial" panose="020B0604020202020204" pitchFamily="34" charset="0"/>
              </a:rPr>
              <a:t>一、比赛</a:t>
            </a:r>
            <a:endParaRPr lang="en-US" altLang="zh-CN" b="1" i="0" dirty="0">
              <a:effectLst/>
              <a:cs typeface="Arial" panose="020B0604020202020204" pitchFamily="34" charset="0"/>
            </a:endParaRPr>
          </a:p>
          <a:p>
            <a:pPr fontAlgn="base">
              <a:spcBef>
                <a:spcPts val="0"/>
              </a:spcBef>
              <a:spcAft>
                <a:spcPts val="0"/>
              </a:spcAft>
              <a:buNone/>
            </a:pPr>
            <a:r>
              <a:rPr lang="en-US" altLang="zh-CN" b="1" i="0" dirty="0">
                <a:effectLst/>
                <a:cs typeface="Arial" panose="020B0604020202020204" pitchFamily="34" charset="0"/>
              </a:rPr>
              <a:t>1</a:t>
            </a:r>
            <a:r>
              <a:rPr lang="zh-CN" altLang="en-US" b="1" i="0" dirty="0">
                <a:effectLst/>
                <a:cs typeface="Arial" panose="020B0604020202020204" pitchFamily="34" charset="0"/>
              </a:rPr>
              <a:t>、</a:t>
            </a:r>
            <a:r>
              <a:rPr lang="en-US" altLang="zh-CN" b="1" i="0" dirty="0">
                <a:effectLst/>
                <a:cs typeface="Arial" panose="020B0604020202020204" pitchFamily="34" charset="0"/>
              </a:rPr>
              <a:t>Kaggle</a:t>
            </a:r>
            <a:endParaRPr lang="en-US" altLang="zh-CN" b="1" i="0" dirty="0">
              <a:effectLst/>
              <a:cs typeface="Arial" panose="020B0604020202020204" pitchFamily="34" charset="0"/>
            </a:endParaRPr>
          </a:p>
          <a:p>
            <a:pPr fontAlgn="base">
              <a:spcBef>
                <a:spcPts val="0"/>
              </a:spcBef>
              <a:spcAft>
                <a:spcPts val="0"/>
              </a:spcAft>
              <a:buNone/>
            </a:pPr>
            <a:r>
              <a:rPr lang="en-US" altLang="zh-CN" i="0" dirty="0">
                <a:effectLst/>
                <a:cs typeface="Arial" panose="020B0604020202020204" pitchFamily="34" charset="0"/>
              </a:rPr>
              <a:t>       https://www.kaggle.com/</a:t>
            </a:r>
            <a:endParaRPr lang="en-US" altLang="zh-CN" i="0" dirty="0">
              <a:effectLst/>
              <a:cs typeface="Arial" panose="020B0604020202020204" pitchFamily="34" charset="0"/>
            </a:endParaRPr>
          </a:p>
          <a:p>
            <a:pPr fontAlgn="base">
              <a:spcBef>
                <a:spcPts val="0"/>
              </a:spcBef>
              <a:spcAft>
                <a:spcPts val="0"/>
              </a:spcAft>
              <a:buNone/>
            </a:pPr>
            <a:r>
              <a:rPr lang="zh-CN" altLang="en-US" i="0" dirty="0">
                <a:effectLst/>
                <a:cs typeface="Arial" panose="020B0604020202020204" pitchFamily="34" charset="0"/>
              </a:rPr>
              <a:t>       包括大量数据分析竞赛和数据集。</a:t>
            </a:r>
            <a:endParaRPr lang="en-US" altLang="zh-CN" i="0" dirty="0">
              <a:effectLst/>
              <a:cs typeface="Arial" panose="020B0604020202020204" pitchFamily="34" charset="0"/>
            </a:endParaRPr>
          </a:p>
          <a:p>
            <a:pPr fontAlgn="base">
              <a:spcBef>
                <a:spcPts val="0"/>
              </a:spcBef>
              <a:spcAft>
                <a:spcPts val="0"/>
              </a:spcAft>
              <a:buNone/>
            </a:pPr>
            <a:r>
              <a:rPr lang="en-US" altLang="zh-CN" b="1" dirty="0">
                <a:cs typeface="Arial" panose="020B0604020202020204" pitchFamily="34" charset="0"/>
              </a:rPr>
              <a:t>2</a:t>
            </a:r>
            <a:r>
              <a:rPr lang="zh-CN" altLang="en-US" b="1" dirty="0">
                <a:cs typeface="Arial" panose="020B0604020202020204" pitchFamily="34" charset="0"/>
              </a:rPr>
              <a:t>、及第</a:t>
            </a:r>
            <a:endParaRPr lang="en-US" altLang="zh-CN" b="1" dirty="0">
              <a:cs typeface="Arial" panose="020B0604020202020204" pitchFamily="34" charset="0"/>
            </a:endParaRPr>
          </a:p>
          <a:p>
            <a:pPr fontAlgn="base">
              <a:spcBef>
                <a:spcPts val="0"/>
              </a:spcBef>
              <a:spcAft>
                <a:spcPts val="0"/>
              </a:spcAft>
              <a:buNone/>
            </a:pPr>
            <a:r>
              <a:rPr lang="en-US" altLang="zh-CN" i="0" dirty="0">
                <a:effectLst/>
                <a:cs typeface="Arial" panose="020B0604020202020204" pitchFamily="34" charset="0"/>
              </a:rPr>
              <a:t>       http://www.jidiai.cn/homepage</a:t>
            </a:r>
            <a:endParaRPr lang="en-US" altLang="zh-CN" i="0" dirty="0">
              <a:effectLst/>
              <a:cs typeface="Arial" panose="020B0604020202020204" pitchFamily="34" charset="0"/>
            </a:endParaRPr>
          </a:p>
          <a:p>
            <a:pPr fontAlgn="base">
              <a:spcBef>
                <a:spcPts val="0"/>
              </a:spcBef>
              <a:spcAft>
                <a:spcPts val="0"/>
              </a:spcAft>
              <a:buNone/>
            </a:pPr>
            <a:r>
              <a:rPr lang="en-US" altLang="zh-CN" dirty="0">
                <a:cs typeface="Arial" panose="020B0604020202020204" pitchFamily="34" charset="0"/>
              </a:rPr>
              <a:t>       </a:t>
            </a:r>
            <a:r>
              <a:rPr lang="zh-CN" altLang="en-US" dirty="0">
                <a:cs typeface="Arial" panose="020B0604020202020204" pitchFamily="34" charset="0"/>
              </a:rPr>
              <a:t>强化学习竞赛平台。</a:t>
            </a:r>
            <a:endParaRPr lang="en-US" altLang="zh-CN" i="0" dirty="0">
              <a:effectLst/>
              <a:cs typeface="Arial" panose="020B0604020202020204" pitchFamily="34" charset="0"/>
            </a:endParaRPr>
          </a:p>
          <a:p>
            <a:pPr fontAlgn="base">
              <a:spcBef>
                <a:spcPts val="0"/>
              </a:spcBef>
              <a:spcAft>
                <a:spcPts val="0"/>
              </a:spcAft>
              <a:buNone/>
            </a:pPr>
            <a:r>
              <a:rPr lang="en-US" altLang="zh-CN" b="1" dirty="0">
                <a:cs typeface="Arial" panose="020B0604020202020204" pitchFamily="34" charset="0"/>
              </a:rPr>
              <a:t>3</a:t>
            </a:r>
            <a:r>
              <a:rPr lang="zh-CN" altLang="en-US" b="1" i="0" dirty="0">
                <a:effectLst/>
                <a:cs typeface="Arial" panose="020B0604020202020204" pitchFamily="34" charset="0"/>
              </a:rPr>
              <a:t>、阿里云天池</a:t>
            </a:r>
            <a:endParaRPr lang="en-US" altLang="zh-CN" b="1" i="0" dirty="0">
              <a:effectLst/>
              <a:cs typeface="Arial" panose="020B0604020202020204" pitchFamily="34" charset="0"/>
            </a:endParaRPr>
          </a:p>
          <a:p>
            <a:pPr fontAlgn="base">
              <a:spcBef>
                <a:spcPts val="0"/>
              </a:spcBef>
              <a:spcAft>
                <a:spcPts val="0"/>
              </a:spcAft>
              <a:buNone/>
            </a:pPr>
            <a:r>
              <a:rPr lang="en-US" altLang="zh-CN" dirty="0">
                <a:cs typeface="Arial" panose="020B0604020202020204" pitchFamily="34" charset="0"/>
              </a:rPr>
              <a:t>       https://tianchi.aliyun.com/</a:t>
            </a:r>
            <a:endParaRPr lang="en-US" altLang="zh-CN" dirty="0">
              <a:cs typeface="Arial" panose="020B0604020202020204" pitchFamily="34" charset="0"/>
            </a:endParaRPr>
          </a:p>
          <a:p>
            <a:pPr fontAlgn="base">
              <a:spcBef>
                <a:spcPts val="0"/>
              </a:spcBef>
              <a:spcAft>
                <a:spcPts val="0"/>
              </a:spcAft>
              <a:buNone/>
            </a:pPr>
            <a:r>
              <a:rPr lang="en-US" altLang="zh-CN" b="1" dirty="0">
                <a:cs typeface="Arial" panose="020B0604020202020204" pitchFamily="34" charset="0"/>
              </a:rPr>
              <a:t>4</a:t>
            </a:r>
            <a:r>
              <a:rPr lang="zh-CN" altLang="en-US" b="1" i="0" dirty="0">
                <a:effectLst/>
                <a:cs typeface="Arial" panose="020B0604020202020204" pitchFamily="34" charset="0"/>
              </a:rPr>
              <a:t>、华为云大赛</a:t>
            </a:r>
            <a:endParaRPr lang="en-US" altLang="zh-CN" b="1" i="0" dirty="0">
              <a:effectLst/>
              <a:cs typeface="Arial" panose="020B0604020202020204" pitchFamily="34" charset="0"/>
            </a:endParaRPr>
          </a:p>
          <a:p>
            <a:pPr fontAlgn="base">
              <a:spcBef>
                <a:spcPts val="0"/>
              </a:spcBef>
              <a:spcAft>
                <a:spcPts val="0"/>
              </a:spcAft>
              <a:buNone/>
            </a:pPr>
            <a:r>
              <a:rPr lang="en-US" altLang="zh-CN" dirty="0">
                <a:cs typeface="Arial" panose="020B0604020202020204" pitchFamily="34" charset="0"/>
              </a:rPr>
              <a:t>       </a:t>
            </a:r>
            <a:r>
              <a:rPr lang="en-US" altLang="zh-CN" i="0" dirty="0">
                <a:effectLst/>
                <a:cs typeface="Arial" panose="020B0604020202020204" pitchFamily="34" charset="0"/>
              </a:rPr>
              <a:t>https://competition.huaweicloud.com/home</a:t>
            </a:r>
            <a:endParaRPr lang="en-US" altLang="zh-CN" i="0" dirty="0">
              <a:effectLst/>
              <a:cs typeface="Arial" panose="020B0604020202020204" pitchFamily="34" charset="0"/>
            </a:endParaRPr>
          </a:p>
          <a:p>
            <a:pPr fontAlgn="base">
              <a:spcBef>
                <a:spcPts val="0"/>
              </a:spcBef>
              <a:spcAft>
                <a:spcPts val="0"/>
              </a:spcAft>
              <a:buNone/>
            </a:pPr>
            <a:r>
              <a:rPr lang="en-US" altLang="zh-CN" b="1" dirty="0">
                <a:cs typeface="Arial" panose="020B0604020202020204" pitchFamily="34" charset="0"/>
              </a:rPr>
              <a:t>5</a:t>
            </a:r>
            <a:r>
              <a:rPr lang="zh-CN" altLang="en-US" b="1" i="0" dirty="0">
                <a:effectLst/>
                <a:cs typeface="Arial" panose="020B0604020202020204" pitchFamily="34" charset="0"/>
              </a:rPr>
              <a:t>、腾讯广告算法大赛</a:t>
            </a:r>
            <a:endParaRPr lang="en-US" altLang="zh-CN" b="1" i="0" dirty="0">
              <a:effectLst/>
              <a:cs typeface="Arial" panose="020B0604020202020204" pitchFamily="34" charset="0"/>
            </a:endParaRPr>
          </a:p>
          <a:p>
            <a:pPr fontAlgn="base">
              <a:spcBef>
                <a:spcPts val="0"/>
              </a:spcBef>
              <a:spcAft>
                <a:spcPts val="0"/>
              </a:spcAft>
              <a:buNone/>
            </a:pPr>
            <a:r>
              <a:rPr lang="en-US" altLang="zh-CN" dirty="0">
                <a:cs typeface="Arial" panose="020B0604020202020204" pitchFamily="34" charset="0"/>
              </a:rPr>
              <a:t>       </a:t>
            </a:r>
            <a:r>
              <a:rPr lang="en-US" altLang="zh-CN" i="0" dirty="0">
                <a:effectLst/>
                <a:cs typeface="Arial" panose="020B0604020202020204" pitchFamily="34" charset="0"/>
              </a:rPr>
              <a:t>https://algo.qq.com/</a:t>
            </a:r>
            <a:endParaRPr lang="en-US" altLang="zh-CN" i="0" dirty="0">
              <a:effectLst/>
              <a:cs typeface="Arial" panose="020B0604020202020204" pitchFamily="34" charset="0"/>
            </a:endParaRPr>
          </a:p>
          <a:p>
            <a:pPr fontAlgn="base">
              <a:spcBef>
                <a:spcPts val="0"/>
              </a:spcBef>
              <a:spcAft>
                <a:spcPts val="0"/>
              </a:spcAft>
              <a:buNone/>
            </a:pPr>
            <a:r>
              <a:rPr lang="en-US" altLang="zh-CN" b="1" dirty="0">
                <a:cs typeface="Arial" panose="020B0604020202020204" pitchFamily="34" charset="0"/>
              </a:rPr>
              <a:t>6</a:t>
            </a:r>
            <a:r>
              <a:rPr lang="zh-CN" altLang="en-US" b="1" dirty="0">
                <a:cs typeface="Arial" panose="020B0604020202020204" pitchFamily="34" charset="0"/>
              </a:rPr>
              <a:t>、腾讯开悟</a:t>
            </a:r>
            <a:endParaRPr lang="en-US" altLang="zh-CN" b="1" dirty="0">
              <a:cs typeface="Arial" panose="020B0604020202020204" pitchFamily="34" charset="0"/>
            </a:endParaRPr>
          </a:p>
          <a:p>
            <a:pPr fontAlgn="base">
              <a:spcBef>
                <a:spcPts val="0"/>
              </a:spcBef>
              <a:spcAft>
                <a:spcPts val="0"/>
              </a:spcAft>
              <a:buNone/>
            </a:pPr>
            <a:r>
              <a:rPr lang="en-US" altLang="zh-CN" b="0" i="0" dirty="0">
                <a:solidFill>
                  <a:srgbClr val="333333"/>
                </a:solidFill>
                <a:effectLst/>
                <a:cs typeface="Arial" panose="020B0604020202020204" pitchFamily="34" charset="0"/>
              </a:rPr>
              <a:t>       https://aiarena.tencent.com/aiarena/zh</a:t>
            </a:r>
            <a:endParaRPr lang="en-US" altLang="zh-CN" i="0" dirty="0">
              <a:effectLst/>
              <a:cs typeface="Arial" panose="020B0604020202020204" pitchFamily="34" charset="0"/>
            </a:endParaRPr>
          </a:p>
        </p:txBody>
      </p:sp>
    </p:spTree>
  </p:cSld>
  <p:clrMapOvr>
    <a:masterClrMapping/>
  </p:clrMapOvr>
  <p:transition advTm="800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latin typeface="Impact" panose="020B0806030902050204" pitchFamily="34" charset="0"/>
                <a:ea typeface="微软雅黑" panose="020B0503020204020204" pitchFamily="34" charset="-122"/>
              </a:rPr>
              <a:t>深度学习</a:t>
            </a:r>
            <a:r>
              <a:rPr lang="zh-CN" altLang="en-US" sz="3600" dirty="0">
                <a:solidFill>
                  <a:schemeClr val="tx1"/>
                </a:solidFill>
                <a:latin typeface="Impact" panose="020B0806030902050204" pitchFamily="34" charset="0"/>
                <a:ea typeface="微软雅黑" panose="020B0503020204020204" pitchFamily="34" charset="-122"/>
              </a:rPr>
              <a:t>的常用资源</a:t>
            </a:r>
            <a:endParaRPr lang="zh-CN" altLang="en-US" dirty="0">
              <a:solidFill>
                <a:schemeClr val="tx1"/>
              </a:solidFill>
            </a:endParaRPr>
          </a:p>
        </p:txBody>
      </p:sp>
      <p:sp>
        <p:nvSpPr>
          <p:cNvPr id="3" name="矩形 2"/>
          <p:cNvSpPr/>
          <p:nvPr/>
        </p:nvSpPr>
        <p:spPr>
          <a:xfrm>
            <a:off x="668338" y="1599989"/>
            <a:ext cx="10819469" cy="1938020"/>
          </a:xfrm>
          <a:prstGeom prst="rect">
            <a:avLst/>
          </a:prstGeom>
        </p:spPr>
        <p:txBody>
          <a:bodyPr wrap="square">
            <a:spAutoFit/>
          </a:bodyPr>
          <a:lstStyle/>
          <a:p>
            <a:pPr>
              <a:spcBef>
                <a:spcPts val="0"/>
              </a:spcBef>
              <a:spcAft>
                <a:spcPts val="0"/>
              </a:spcAft>
              <a:buNone/>
            </a:pPr>
            <a:r>
              <a:rPr lang="zh-CN" altLang="en-US" b="1" dirty="0">
                <a:cs typeface="Arial" panose="020B0604020202020204" pitchFamily="34" charset="0"/>
              </a:rPr>
              <a:t>二、论文</a:t>
            </a:r>
            <a:endParaRPr lang="en-US" altLang="zh-CN" b="1" dirty="0">
              <a:cs typeface="Arial" panose="020B0604020202020204" pitchFamily="34" charset="0"/>
            </a:endParaRPr>
          </a:p>
          <a:p>
            <a:pPr>
              <a:spcBef>
                <a:spcPts val="0"/>
              </a:spcBef>
              <a:spcAft>
                <a:spcPts val="0"/>
              </a:spcAft>
              <a:buNone/>
            </a:pPr>
            <a:r>
              <a:rPr lang="en-US" altLang="zh-CN" b="1" dirty="0">
                <a:cs typeface="Arial" panose="020B0604020202020204" pitchFamily="34" charset="0"/>
              </a:rPr>
              <a:t>1</a:t>
            </a:r>
            <a:r>
              <a:rPr lang="zh-CN" altLang="en-US" b="1" dirty="0">
                <a:cs typeface="Arial" panose="020B0604020202020204" pitchFamily="34" charset="0"/>
              </a:rPr>
              <a:t>、</a:t>
            </a:r>
            <a:r>
              <a:rPr lang="en-US" altLang="zh-CN" b="1" dirty="0" err="1">
                <a:cs typeface="Arial" panose="020B0604020202020204" pitchFamily="34" charset="0"/>
              </a:rPr>
              <a:t>paperswithcode</a:t>
            </a:r>
            <a:r>
              <a:rPr lang="en-US" altLang="zh-CN" b="1" dirty="0">
                <a:cs typeface="Arial" panose="020B0604020202020204" pitchFamily="34" charset="0"/>
              </a:rPr>
              <a:t> </a:t>
            </a:r>
            <a:endParaRPr lang="en-US" altLang="zh-CN" b="1" dirty="0">
              <a:cs typeface="Arial" panose="020B0604020202020204" pitchFamily="34" charset="0"/>
            </a:endParaRPr>
          </a:p>
          <a:p>
            <a:pPr fontAlgn="base">
              <a:spcBef>
                <a:spcPts val="0"/>
              </a:spcBef>
              <a:spcAft>
                <a:spcPts val="0"/>
              </a:spcAft>
              <a:buNone/>
            </a:pPr>
            <a:r>
              <a:rPr lang="en-US" altLang="zh-CN" i="0" dirty="0">
                <a:effectLst/>
                <a:cs typeface="Arial" panose="020B0604020202020204" pitchFamily="34" charset="0"/>
              </a:rPr>
              <a:t>       https://paperswithcode.com/</a:t>
            </a:r>
            <a:endParaRPr lang="en-US" altLang="zh-CN" i="0" dirty="0">
              <a:effectLst/>
              <a:cs typeface="Arial" panose="020B0604020202020204" pitchFamily="34" charset="0"/>
            </a:endParaRPr>
          </a:p>
          <a:p>
            <a:pPr fontAlgn="base">
              <a:spcBef>
                <a:spcPts val="0"/>
              </a:spcBef>
              <a:spcAft>
                <a:spcPts val="0"/>
              </a:spcAft>
              <a:buNone/>
            </a:pPr>
            <a:r>
              <a:rPr lang="en-US" altLang="zh-CN" b="1" i="0" dirty="0">
                <a:effectLst/>
                <a:cs typeface="Arial" panose="020B0604020202020204" pitchFamily="34" charset="0"/>
              </a:rPr>
              <a:t>2</a:t>
            </a:r>
            <a:r>
              <a:rPr lang="zh-CN" altLang="en-US" b="1" i="0" dirty="0">
                <a:effectLst/>
                <a:cs typeface="Arial" panose="020B0604020202020204" pitchFamily="34" charset="0"/>
              </a:rPr>
              <a:t>、</a:t>
            </a:r>
            <a:r>
              <a:rPr lang="en-US" altLang="zh-CN" b="1" i="0" dirty="0" err="1">
                <a:effectLst/>
                <a:cs typeface="Arial" panose="020B0604020202020204" pitchFamily="34" charset="0"/>
              </a:rPr>
              <a:t>connectedpapers</a:t>
            </a:r>
            <a:r>
              <a:rPr lang="en-US" altLang="zh-CN" b="1" i="0" dirty="0">
                <a:effectLst/>
                <a:cs typeface="Arial" panose="020B0604020202020204" pitchFamily="34" charset="0"/>
              </a:rPr>
              <a:t> </a:t>
            </a:r>
            <a:endParaRPr lang="en-US" altLang="zh-CN" b="1" i="0" dirty="0">
              <a:effectLst/>
              <a:cs typeface="Arial" panose="020B0604020202020204" pitchFamily="34" charset="0"/>
            </a:endParaRPr>
          </a:p>
          <a:p>
            <a:pPr fontAlgn="base">
              <a:spcBef>
                <a:spcPts val="0"/>
              </a:spcBef>
              <a:spcAft>
                <a:spcPts val="0"/>
              </a:spcAft>
              <a:buNone/>
            </a:pPr>
            <a:r>
              <a:rPr lang="en-US" altLang="zh-CN" dirty="0">
                <a:cs typeface="Arial" panose="020B0604020202020204" pitchFamily="34" charset="0"/>
              </a:rPr>
              <a:t>       </a:t>
            </a:r>
            <a:r>
              <a:rPr lang="en-US" altLang="zh-CN" i="0" dirty="0">
                <a:effectLst/>
                <a:cs typeface="Arial" panose="020B0604020202020204" pitchFamily="34" charset="0"/>
              </a:rPr>
              <a:t>https://www.connectedpapers.com/</a:t>
            </a:r>
            <a:endParaRPr lang="en-US" altLang="zh-CN" i="0" dirty="0">
              <a:effectLst/>
              <a:cs typeface="Arial" panose="020B0604020202020204" pitchFamily="34" charset="0"/>
            </a:endParaRPr>
          </a:p>
        </p:txBody>
      </p:sp>
    </p:spTree>
  </p:cSld>
  <p:clrMapOvr>
    <a:masterClrMapping/>
  </p:clrMapOvr>
  <p:transition advTm="800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latin typeface="Impact" panose="020B0806030902050204" pitchFamily="34" charset="0"/>
                <a:ea typeface="微软雅黑" panose="020B0503020204020204" pitchFamily="34" charset="-122"/>
              </a:rPr>
              <a:t>深度学习</a:t>
            </a:r>
            <a:r>
              <a:rPr lang="zh-CN" altLang="en-US" sz="3600" dirty="0">
                <a:solidFill>
                  <a:schemeClr val="tx1"/>
                </a:solidFill>
                <a:latin typeface="Impact" panose="020B0806030902050204" pitchFamily="34" charset="0"/>
                <a:ea typeface="微软雅黑" panose="020B0503020204020204" pitchFamily="34" charset="-122"/>
              </a:rPr>
              <a:t>的常用资源</a:t>
            </a:r>
            <a:endParaRPr lang="zh-CN" altLang="en-US" dirty="0">
              <a:solidFill>
                <a:schemeClr val="tx1"/>
              </a:solidFill>
            </a:endParaRPr>
          </a:p>
        </p:txBody>
      </p:sp>
      <p:sp>
        <p:nvSpPr>
          <p:cNvPr id="3" name="矩形 2"/>
          <p:cNvSpPr/>
          <p:nvPr/>
        </p:nvSpPr>
        <p:spPr>
          <a:xfrm>
            <a:off x="668655" y="1600200"/>
            <a:ext cx="11222355" cy="2676525"/>
          </a:xfrm>
          <a:prstGeom prst="rect">
            <a:avLst/>
          </a:prstGeom>
        </p:spPr>
        <p:txBody>
          <a:bodyPr wrap="square">
            <a:spAutoFit/>
          </a:bodyPr>
          <a:lstStyle/>
          <a:p>
            <a:pPr>
              <a:spcBef>
                <a:spcPts val="0"/>
              </a:spcBef>
              <a:spcAft>
                <a:spcPts val="0"/>
              </a:spcAft>
            </a:pPr>
            <a:r>
              <a:rPr lang="zh-CN" altLang="en-US" b="1" dirty="0">
                <a:cs typeface="Arial" panose="020B0604020202020204" pitchFamily="34" charset="0"/>
              </a:rPr>
              <a:t>三、代码</a:t>
            </a:r>
            <a:endParaRPr lang="en-US" altLang="zh-CN" b="1" dirty="0">
              <a:cs typeface="Arial" panose="020B0604020202020204" pitchFamily="34" charset="0"/>
            </a:endParaRPr>
          </a:p>
          <a:p>
            <a:pPr>
              <a:spcBef>
                <a:spcPts val="0"/>
              </a:spcBef>
              <a:spcAft>
                <a:spcPts val="0"/>
              </a:spcAft>
            </a:pPr>
            <a:r>
              <a:rPr lang="en-US" altLang="zh-CN" b="1" dirty="0">
                <a:cs typeface="Arial" panose="020B0604020202020204" pitchFamily="34" charset="0"/>
              </a:rPr>
              <a:t>1</a:t>
            </a:r>
            <a:r>
              <a:rPr lang="zh-CN" altLang="en-US" b="1" dirty="0">
                <a:cs typeface="Arial" panose="020B0604020202020204" pitchFamily="34" charset="0"/>
              </a:rPr>
              <a:t>、</a:t>
            </a:r>
            <a:r>
              <a:rPr lang="en-US" altLang="zh-CN" b="1" dirty="0" err="1">
                <a:cs typeface="Arial" panose="020B0604020202020204" pitchFamily="34" charset="0"/>
              </a:rPr>
              <a:t>github</a:t>
            </a:r>
            <a:r>
              <a:rPr lang="en-US" altLang="zh-CN" b="1" dirty="0">
                <a:cs typeface="Arial" panose="020B0604020202020204" pitchFamily="34" charset="0"/>
              </a:rPr>
              <a:t> </a:t>
            </a:r>
            <a:endParaRPr lang="en-US" altLang="zh-CN" b="1" dirty="0">
              <a:cs typeface="Arial" panose="020B0604020202020204" pitchFamily="34" charset="0"/>
            </a:endParaRPr>
          </a:p>
          <a:p>
            <a:pPr fontAlgn="base">
              <a:spcBef>
                <a:spcPts val="0"/>
              </a:spcBef>
              <a:spcAft>
                <a:spcPts val="0"/>
              </a:spcAft>
              <a:buNone/>
            </a:pPr>
            <a:r>
              <a:rPr lang="en-US" altLang="zh-CN" dirty="0">
                <a:cs typeface="Arial" panose="020B0604020202020204" pitchFamily="34" charset="0"/>
              </a:rPr>
              <a:t>       </a:t>
            </a:r>
            <a:r>
              <a:rPr lang="en-US" altLang="zh-CN" i="0" dirty="0">
                <a:effectLst/>
                <a:cs typeface="Arial" panose="020B0604020202020204" pitchFamily="34" charset="0"/>
              </a:rPr>
              <a:t>https://github.com/</a:t>
            </a:r>
            <a:endParaRPr lang="en-US" altLang="zh-CN" i="0" dirty="0">
              <a:effectLst/>
              <a:cs typeface="Arial" panose="020B0604020202020204" pitchFamily="34" charset="0"/>
            </a:endParaRPr>
          </a:p>
          <a:p>
            <a:pPr fontAlgn="base">
              <a:spcBef>
                <a:spcPts val="0"/>
              </a:spcBef>
              <a:spcAft>
                <a:spcPts val="0"/>
              </a:spcAft>
              <a:buNone/>
            </a:pPr>
            <a:r>
              <a:rPr lang="en-US" altLang="zh-CN" b="1" i="0" dirty="0">
                <a:effectLst/>
                <a:cs typeface="Arial" panose="020B0604020202020204" pitchFamily="34" charset="0"/>
              </a:rPr>
              <a:t>       </a:t>
            </a:r>
            <a:r>
              <a:rPr lang="zh-CN" altLang="en-US" dirty="0">
                <a:cs typeface="Arial" panose="020B0604020202020204" pitchFamily="34" charset="0"/>
              </a:rPr>
              <a:t>例如：</a:t>
            </a:r>
            <a:r>
              <a:rPr lang="en-US" altLang="zh-CN" dirty="0">
                <a:cs typeface="Arial" panose="020B0604020202020204" pitchFamily="34" charset="0"/>
              </a:rPr>
              <a:t>    </a:t>
            </a:r>
            <a:endParaRPr lang="en-US" altLang="zh-CN" dirty="0">
              <a:cs typeface="Arial" panose="020B0604020202020204" pitchFamily="34" charset="0"/>
            </a:endParaRPr>
          </a:p>
          <a:p>
            <a:pPr fontAlgn="base">
              <a:spcBef>
                <a:spcPts val="0"/>
              </a:spcBef>
              <a:spcAft>
                <a:spcPts val="0"/>
              </a:spcAft>
              <a:buNone/>
            </a:pPr>
            <a:r>
              <a:rPr lang="en-US" altLang="zh-CN" dirty="0">
                <a:cs typeface="Arial" panose="020B0604020202020204" pitchFamily="34" charset="0"/>
              </a:rPr>
              <a:t>       </a:t>
            </a:r>
            <a:r>
              <a:rPr lang="en-US" altLang="zh-CN" i="0" dirty="0">
                <a:effectLst/>
                <a:cs typeface="Arial" panose="020B0604020202020204" pitchFamily="34" charset="0"/>
              </a:rPr>
              <a:t>https://github.com/labmlai/annotated_deep_learning_paper_implementations</a:t>
            </a:r>
            <a:endParaRPr lang="en-US" altLang="zh-CN" i="0" dirty="0">
              <a:effectLst/>
              <a:cs typeface="Arial" panose="020B0604020202020204" pitchFamily="34" charset="0"/>
            </a:endParaRPr>
          </a:p>
          <a:p>
            <a:pPr fontAlgn="base">
              <a:spcBef>
                <a:spcPts val="0"/>
              </a:spcBef>
              <a:spcAft>
                <a:spcPts val="0"/>
              </a:spcAft>
              <a:buNone/>
            </a:pPr>
            <a:r>
              <a:rPr lang="en-US" altLang="zh-CN" b="1" dirty="0">
                <a:cs typeface="Arial" panose="020B0604020202020204" pitchFamily="34" charset="0"/>
              </a:rPr>
              <a:t>2</a:t>
            </a:r>
            <a:r>
              <a:rPr lang="zh-CN" altLang="en-US" b="1" dirty="0">
                <a:cs typeface="Arial" panose="020B0604020202020204" pitchFamily="34" charset="0"/>
              </a:rPr>
              <a:t>、</a:t>
            </a:r>
            <a:r>
              <a:rPr lang="en-US" altLang="zh-CN" b="1" dirty="0" err="1">
                <a:cs typeface="Arial" panose="020B0604020202020204" pitchFamily="34" charset="0"/>
              </a:rPr>
              <a:t>Gitee</a:t>
            </a:r>
            <a:endParaRPr lang="en-US" altLang="zh-CN" b="1" dirty="0">
              <a:cs typeface="Arial" panose="020B0604020202020204" pitchFamily="34" charset="0"/>
            </a:endParaRPr>
          </a:p>
          <a:p>
            <a:pPr fontAlgn="base">
              <a:spcBef>
                <a:spcPts val="0"/>
              </a:spcBef>
              <a:spcAft>
                <a:spcPts val="0"/>
              </a:spcAft>
              <a:buNone/>
            </a:pPr>
            <a:r>
              <a:rPr lang="en-US" altLang="zh-CN" i="0" dirty="0">
                <a:effectLst/>
                <a:cs typeface="Arial" panose="020B0604020202020204" pitchFamily="34" charset="0"/>
              </a:rPr>
              <a:t>       https://gitee.com/</a:t>
            </a:r>
            <a:endParaRPr lang="en-US" altLang="zh-CN" i="0" dirty="0">
              <a:effectLst/>
              <a:cs typeface="Arial" panose="020B0604020202020204" pitchFamily="34" charset="0"/>
            </a:endParaRPr>
          </a:p>
        </p:txBody>
      </p:sp>
    </p:spTree>
  </p:cSld>
  <p:clrMapOvr>
    <a:masterClrMapping/>
  </p:clrMapOvr>
  <p:transition advTm="800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a:t>
            </a:r>
            <a:r>
              <a:rPr lang="zh-CN" altLang="en-US" dirty="0">
                <a:solidFill>
                  <a:schemeClr val="tx1"/>
                </a:solidFill>
              </a:rPr>
              <a:t>深度学习的背景</a:t>
            </a:r>
            <a:endParaRPr lang="zh-CN" altLang="en-US" dirty="0">
              <a:solidFill>
                <a:schemeClr val="tx1"/>
              </a:solidFill>
            </a:endParaRPr>
          </a:p>
        </p:txBody>
      </p:sp>
      <p:sp>
        <p:nvSpPr>
          <p:cNvPr id="43" name="对角圆角矩形 42"/>
          <p:cNvSpPr/>
          <p:nvPr/>
        </p:nvSpPr>
        <p:spPr>
          <a:xfrm>
            <a:off x="2313797" y="166810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32" name="TextBox 6"/>
          <p:cNvSpPr txBox="1">
            <a:spLocks noChangeArrowheads="1"/>
          </p:cNvSpPr>
          <p:nvPr/>
        </p:nvSpPr>
        <p:spPr bwMode="auto">
          <a:xfrm>
            <a:off x="2986633" y="1706725"/>
            <a:ext cx="56528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zh-CN" altLang="en-US" sz="3600" dirty="0">
                <a:solidFill>
                  <a:schemeClr val="bg1"/>
                </a:solidFill>
                <a:latin typeface="Impact" panose="020B0806030902050204" pitchFamily="34" charset="0"/>
                <a:ea typeface="微软雅黑" panose="020B0503020204020204" pitchFamily="34" charset="-122"/>
              </a:rPr>
              <a:t>深度学习的背景</a:t>
            </a:r>
            <a:endParaRPr lang="zh-CN" altLang="en-US" sz="3600" dirty="0">
              <a:solidFill>
                <a:schemeClr val="bg1"/>
              </a:solidFill>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2986405" y="3185795"/>
            <a:ext cx="51187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深度学习的</a:t>
            </a:r>
            <a:r>
              <a:rPr lang="zh-CN" altLang="en-US" sz="3600" dirty="0">
                <a:latin typeface="Impact" panose="020B0806030902050204" pitchFamily="34" charset="0"/>
                <a:ea typeface="微软雅黑" panose="020B0503020204020204" pitchFamily="34" charset="-122"/>
                <a:sym typeface="+mn-ea"/>
              </a:rPr>
              <a:t>常用资源</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2986405" y="3963670"/>
            <a:ext cx="51181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深度学习的</a:t>
            </a:r>
            <a:r>
              <a:rPr lang="zh-CN" altLang="en-US" sz="3600" dirty="0">
                <a:latin typeface="Impact" panose="020B0806030902050204" pitchFamily="34" charset="0"/>
                <a:ea typeface="微软雅黑" panose="020B0503020204020204" pitchFamily="34" charset="-122"/>
                <a:sym typeface="+mn-ea"/>
              </a:rPr>
              <a:t>开发环境</a:t>
            </a:r>
            <a:endParaRPr lang="zh-CN" altLang="en-US" sz="3600" dirty="0">
              <a:latin typeface="Impact" panose="020B0806030902050204" pitchFamily="34" charset="0"/>
              <a:ea typeface="微软雅黑" panose="020B0503020204020204" pitchFamily="34" charset="-122"/>
            </a:endParaRPr>
          </a:p>
        </p:txBody>
      </p:sp>
      <p:sp>
        <p:nvSpPr>
          <p:cNvPr id="2" name="TextBox 6"/>
          <p:cNvSpPr txBox="1">
            <a:spLocks noChangeArrowheads="1"/>
          </p:cNvSpPr>
          <p:nvPr/>
        </p:nvSpPr>
        <p:spPr bwMode="auto">
          <a:xfrm>
            <a:off x="2986405" y="4750435"/>
            <a:ext cx="56064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algn="l" eaLnBrk="1" hangingPunct="1">
              <a:buClrTx/>
              <a:buSzTx/>
              <a:buFontTx/>
            </a:pPr>
            <a:r>
              <a:rPr lang="zh-CN" altLang="en-US" sz="3600" dirty="0">
                <a:latin typeface="Impact" panose="020B0806030902050204" pitchFamily="34" charset="0"/>
              </a:rPr>
              <a:t>05    深度学习开发环境配置</a:t>
            </a:r>
            <a:endParaRPr lang="zh-CN" altLang="en-US" sz="3600" dirty="0">
              <a:latin typeface="Impact" panose="020B0806030902050204" pitchFamily="34" charset="0"/>
            </a:endParaRPr>
          </a:p>
        </p:txBody>
      </p:sp>
      <p:sp>
        <p:nvSpPr>
          <p:cNvPr id="6" name="TextBox 11"/>
          <p:cNvSpPr txBox="1">
            <a:spLocks noChangeArrowheads="1"/>
          </p:cNvSpPr>
          <p:nvPr/>
        </p:nvSpPr>
        <p:spPr bwMode="auto">
          <a:xfrm>
            <a:off x="2987040" y="5526405"/>
            <a:ext cx="52127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深度学习的开发</a:t>
            </a:r>
            <a:r>
              <a:rPr lang="zh-CN" altLang="zh-CN" sz="3600" dirty="0">
                <a:latin typeface="Impact" panose="020B0806030902050204" pitchFamily="34" charset="0"/>
                <a:ea typeface="微软雅黑" panose="020B0503020204020204" pitchFamily="34" charset="-122"/>
              </a:rPr>
              <a:t>流程</a:t>
            </a:r>
            <a:endParaRPr lang="zh-CN" altLang="en-US" sz="3600" dirty="0">
              <a:latin typeface="Impact" panose="020B0806030902050204" pitchFamily="34" charset="0"/>
              <a:ea typeface="微软雅黑" panose="020B0503020204020204" pitchFamily="34" charset="-122"/>
            </a:endParaRPr>
          </a:p>
        </p:txBody>
      </p:sp>
      <p:sp>
        <p:nvSpPr>
          <p:cNvPr id="7" name="TextBox 11"/>
          <p:cNvSpPr txBox="1">
            <a:spLocks noChangeArrowheads="1"/>
          </p:cNvSpPr>
          <p:nvPr/>
        </p:nvSpPr>
        <p:spPr bwMode="auto">
          <a:xfrm>
            <a:off x="2969895" y="2440940"/>
            <a:ext cx="430974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深度学习的应用</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latin typeface="Impact" panose="020B0806030902050204" pitchFamily="34" charset="0"/>
                <a:ea typeface="微软雅黑" panose="020B0503020204020204" pitchFamily="34" charset="-122"/>
              </a:rPr>
              <a:t>深度学习</a:t>
            </a:r>
            <a:r>
              <a:rPr lang="zh-CN" altLang="en-US" sz="3600" dirty="0">
                <a:solidFill>
                  <a:schemeClr val="tx1"/>
                </a:solidFill>
                <a:latin typeface="Impact" panose="020B0806030902050204" pitchFamily="34" charset="0"/>
                <a:ea typeface="微软雅黑" panose="020B0503020204020204" pitchFamily="34" charset="-122"/>
              </a:rPr>
              <a:t>的常用资源</a:t>
            </a:r>
            <a:endParaRPr lang="zh-CN" altLang="en-US" dirty="0">
              <a:solidFill>
                <a:schemeClr val="tx1"/>
              </a:solidFill>
            </a:endParaRPr>
          </a:p>
        </p:txBody>
      </p:sp>
      <p:sp>
        <p:nvSpPr>
          <p:cNvPr id="3" name="矩形 2"/>
          <p:cNvSpPr/>
          <p:nvPr/>
        </p:nvSpPr>
        <p:spPr>
          <a:xfrm>
            <a:off x="668338" y="1599989"/>
            <a:ext cx="10819469" cy="4523105"/>
          </a:xfrm>
          <a:prstGeom prst="rect">
            <a:avLst/>
          </a:prstGeom>
        </p:spPr>
        <p:txBody>
          <a:bodyPr wrap="square">
            <a:spAutoFit/>
          </a:bodyPr>
          <a:lstStyle/>
          <a:p>
            <a:pPr fontAlgn="base">
              <a:spcBef>
                <a:spcPts val="0"/>
              </a:spcBef>
              <a:spcAft>
                <a:spcPts val="0"/>
              </a:spcAft>
              <a:buNone/>
            </a:pPr>
            <a:r>
              <a:rPr lang="zh-CN" altLang="en-US" b="1" dirty="0">
                <a:solidFill>
                  <a:schemeClr val="tx1"/>
                </a:solidFill>
                <a:cs typeface="Arial" panose="020B0604020202020204" pitchFamily="34" charset="0"/>
              </a:rPr>
              <a:t>四、社区</a:t>
            </a:r>
            <a:endParaRPr lang="en-US" altLang="zh-CN" b="1" dirty="0">
              <a:solidFill>
                <a:schemeClr val="tx1"/>
              </a:solidFill>
              <a:cs typeface="Arial" panose="020B0604020202020204" pitchFamily="34" charset="0"/>
            </a:endParaRPr>
          </a:p>
          <a:p>
            <a:pPr fontAlgn="base">
              <a:spcBef>
                <a:spcPts val="0"/>
              </a:spcBef>
              <a:spcAft>
                <a:spcPts val="0"/>
              </a:spcAft>
              <a:buNone/>
            </a:pPr>
            <a:r>
              <a:rPr lang="en-US" altLang="zh-CN" b="1" dirty="0">
                <a:cs typeface="Arial" panose="020B0604020202020204" pitchFamily="34" charset="0"/>
                <a:sym typeface="+mn-ea"/>
              </a:rPr>
              <a:t>1</a:t>
            </a:r>
            <a:r>
              <a:rPr lang="zh-CN" altLang="en-US" b="1" dirty="0">
                <a:cs typeface="Arial" panose="020B0604020202020204" pitchFamily="34" charset="0"/>
                <a:sym typeface="+mn-ea"/>
              </a:rPr>
              <a:t>、</a:t>
            </a:r>
            <a:r>
              <a:rPr lang="en-US" altLang="zh-CN" b="1" dirty="0" err="1">
                <a:cs typeface="Arial" panose="020B0604020202020204" pitchFamily="34" charset="0"/>
                <a:sym typeface="+mn-ea"/>
              </a:rPr>
              <a:t>huggingface</a:t>
            </a:r>
            <a:r>
              <a:rPr lang="en-US" altLang="zh-CN" b="1" dirty="0">
                <a:cs typeface="Arial" panose="020B0604020202020204" pitchFamily="34" charset="0"/>
                <a:sym typeface="+mn-ea"/>
              </a:rPr>
              <a:t> </a:t>
            </a:r>
            <a:endParaRPr lang="en-US" altLang="zh-CN" b="1" dirty="0">
              <a:solidFill>
                <a:schemeClr val="tx1"/>
              </a:solidFill>
              <a:cs typeface="Arial" panose="020B0604020202020204" pitchFamily="34" charset="0"/>
            </a:endParaRPr>
          </a:p>
          <a:p>
            <a:pPr fontAlgn="base">
              <a:spcBef>
                <a:spcPts val="0"/>
              </a:spcBef>
              <a:spcAft>
                <a:spcPts val="0"/>
              </a:spcAft>
              <a:buNone/>
            </a:pPr>
            <a:r>
              <a:rPr lang="en-US" altLang="zh-CN" dirty="0">
                <a:cs typeface="Arial" panose="020B0604020202020204" pitchFamily="34" charset="0"/>
                <a:sym typeface="+mn-ea"/>
              </a:rPr>
              <a:t>       </a:t>
            </a:r>
            <a:r>
              <a:rPr lang="en-US" altLang="zh-CN" dirty="0">
                <a:effectLst/>
                <a:cs typeface="Arial" panose="020B0604020202020204" pitchFamily="34" charset="0"/>
                <a:sym typeface="+mn-ea"/>
              </a:rPr>
              <a:t>https://huggingface.co/</a:t>
            </a:r>
            <a:endParaRPr lang="en-US" altLang="zh-CN" i="0" dirty="0">
              <a:solidFill>
                <a:schemeClr val="tx1"/>
              </a:solidFill>
              <a:effectLst/>
              <a:cs typeface="Arial" panose="020B0604020202020204" pitchFamily="34" charset="0"/>
            </a:endParaRPr>
          </a:p>
          <a:p>
            <a:pPr>
              <a:spcBef>
                <a:spcPts val="0"/>
              </a:spcBef>
              <a:spcAft>
                <a:spcPts val="0"/>
              </a:spcAft>
            </a:pPr>
            <a:r>
              <a:rPr lang="en-US" altLang="zh-CN" b="1" dirty="0">
                <a:cs typeface="Arial" panose="020B0604020202020204" pitchFamily="34" charset="0"/>
                <a:sym typeface="+mn-ea"/>
              </a:rPr>
              <a:t>2</a:t>
            </a:r>
            <a:r>
              <a:rPr lang="zh-CN" altLang="en-US" b="1" dirty="0">
                <a:cs typeface="Arial" panose="020B0604020202020204" pitchFamily="34" charset="0"/>
                <a:sym typeface="+mn-ea"/>
              </a:rPr>
              <a:t>、魔搭社区</a:t>
            </a:r>
            <a:endParaRPr lang="zh-CN" altLang="en-US" b="1" dirty="0">
              <a:solidFill>
                <a:schemeClr val="tx1"/>
              </a:solidFill>
              <a:cs typeface="Arial" panose="020B0604020202020204" pitchFamily="34" charset="0"/>
            </a:endParaRPr>
          </a:p>
          <a:p>
            <a:pPr fontAlgn="base">
              <a:spcBef>
                <a:spcPts val="0"/>
              </a:spcBef>
              <a:spcAft>
                <a:spcPts val="0"/>
              </a:spcAft>
              <a:buNone/>
            </a:pPr>
            <a:r>
              <a:rPr lang="en-US" altLang="zh-CN" dirty="0">
                <a:cs typeface="Arial" panose="020B0604020202020204" pitchFamily="34" charset="0"/>
                <a:sym typeface="+mn-ea"/>
              </a:rPr>
              <a:t>       https://modelscope.cn/home</a:t>
            </a:r>
            <a:endParaRPr lang="en-US" altLang="zh-CN" dirty="0">
              <a:solidFill>
                <a:schemeClr val="tx1"/>
              </a:solidFill>
              <a:cs typeface="Arial" panose="020B0604020202020204" pitchFamily="34" charset="0"/>
            </a:endParaRPr>
          </a:p>
          <a:p>
            <a:pPr fontAlgn="base">
              <a:spcBef>
                <a:spcPts val="0"/>
              </a:spcBef>
              <a:spcAft>
                <a:spcPts val="0"/>
              </a:spcAft>
              <a:buNone/>
            </a:pPr>
            <a:r>
              <a:rPr lang="zh-CN" altLang="en-US" dirty="0">
                <a:effectLst/>
                <a:cs typeface="Arial" panose="020B0604020202020204" pitchFamily="34" charset="0"/>
                <a:sym typeface="+mn-ea"/>
              </a:rPr>
              <a:t>       魔搭社区（</a:t>
            </a:r>
            <a:r>
              <a:rPr lang="en-US" altLang="zh-CN" dirty="0" err="1">
                <a:effectLst/>
                <a:cs typeface="Arial" panose="020B0604020202020204" pitchFamily="34" charset="0"/>
                <a:sym typeface="+mn-ea"/>
              </a:rPr>
              <a:t>ModelScope</a:t>
            </a:r>
            <a:r>
              <a:rPr lang="zh-CN" altLang="en-US" dirty="0">
                <a:effectLst/>
                <a:cs typeface="Arial" panose="020B0604020202020204" pitchFamily="34" charset="0"/>
                <a:sym typeface="+mn-ea"/>
              </a:rPr>
              <a:t>）是由阿里巴巴达摩院（</a:t>
            </a:r>
            <a:r>
              <a:rPr lang="en-US" altLang="zh-CN" dirty="0">
                <a:effectLst/>
                <a:cs typeface="Arial" panose="020B0604020202020204" pitchFamily="34" charset="0"/>
                <a:sym typeface="+mn-ea"/>
              </a:rPr>
              <a:t>Alibaba DAMO Academy</a:t>
            </a:r>
            <a:r>
              <a:rPr lang="zh-CN" altLang="en-US" dirty="0">
                <a:effectLst/>
                <a:cs typeface="Arial" panose="020B0604020202020204" pitchFamily="34" charset="0"/>
                <a:sym typeface="+mn-ea"/>
              </a:rPr>
              <a:t>）推出的</a:t>
            </a:r>
            <a:r>
              <a:rPr lang="en-US" altLang="zh-CN" dirty="0">
                <a:effectLst/>
                <a:cs typeface="Arial" panose="020B0604020202020204" pitchFamily="34" charset="0"/>
                <a:sym typeface="+mn-ea"/>
              </a:rPr>
              <a:t>AI</a:t>
            </a:r>
            <a:r>
              <a:rPr lang="zh-CN" altLang="en-US" dirty="0">
                <a:effectLst/>
                <a:cs typeface="Arial" panose="020B0604020202020204" pitchFamily="34" charset="0"/>
                <a:sym typeface="+mn-ea"/>
              </a:rPr>
              <a:t>模型开源共享平台，旨在降低</a:t>
            </a:r>
            <a:r>
              <a:rPr lang="en-US" altLang="zh-CN" dirty="0">
                <a:effectLst/>
                <a:cs typeface="Arial" panose="020B0604020202020204" pitchFamily="34" charset="0"/>
                <a:sym typeface="+mn-ea"/>
              </a:rPr>
              <a:t>AI</a:t>
            </a:r>
            <a:r>
              <a:rPr lang="zh-CN" altLang="en-US" dirty="0">
                <a:effectLst/>
                <a:cs typeface="Arial" panose="020B0604020202020204" pitchFamily="34" charset="0"/>
                <a:sym typeface="+mn-ea"/>
              </a:rPr>
              <a:t>研发与应用门槛，提供开源模型及服务。</a:t>
            </a:r>
            <a:endParaRPr lang="zh-CN" altLang="en-US" dirty="0">
              <a:effectLst/>
              <a:cs typeface="Arial" panose="020B0604020202020204" pitchFamily="34" charset="0"/>
              <a:sym typeface="+mn-ea"/>
            </a:endParaRPr>
          </a:p>
          <a:p>
            <a:pPr fontAlgn="base">
              <a:spcBef>
                <a:spcPts val="0"/>
              </a:spcBef>
              <a:spcAft>
                <a:spcPts val="0"/>
              </a:spcAft>
              <a:buNone/>
            </a:pPr>
            <a:r>
              <a:rPr lang="en-US" altLang="zh-CN" b="1" dirty="0">
                <a:cs typeface="Arial" panose="020B0604020202020204" pitchFamily="34" charset="0"/>
                <a:sym typeface="+mn-ea"/>
              </a:rPr>
              <a:t>3</a:t>
            </a:r>
            <a:r>
              <a:rPr lang="zh-CN" altLang="en-US" b="1" dirty="0">
                <a:cs typeface="Arial" panose="020B0604020202020204" pitchFamily="34" charset="0"/>
                <a:sym typeface="+mn-ea"/>
              </a:rPr>
              <a:t>、</a:t>
            </a:r>
            <a:r>
              <a:rPr lang="en-US" altLang="zh-CN" b="1" dirty="0" err="1">
                <a:cs typeface="Arial" panose="020B0604020202020204" pitchFamily="34" charset="0"/>
                <a:sym typeface="+mn-ea"/>
              </a:rPr>
              <a:t>rlchina</a:t>
            </a:r>
            <a:endParaRPr lang="en-US" altLang="zh-CN" b="1" dirty="0">
              <a:solidFill>
                <a:schemeClr val="tx1"/>
              </a:solidFill>
              <a:cs typeface="Arial" panose="020B0604020202020204" pitchFamily="34" charset="0"/>
            </a:endParaRPr>
          </a:p>
          <a:p>
            <a:pPr>
              <a:spcBef>
                <a:spcPts val="0"/>
              </a:spcBef>
              <a:spcAft>
                <a:spcPts val="0"/>
              </a:spcAft>
            </a:pPr>
            <a:r>
              <a:rPr lang="en-US" altLang="zh-CN">
                <a:cs typeface="Arial" panose="020B0604020202020204" pitchFamily="34" charset="0"/>
                <a:sym typeface="+mn-ea"/>
              </a:rPr>
              <a:t>       http</a:t>
            </a:r>
            <a:r>
              <a:rPr lang="en-US" altLang="zh-CN" dirty="0">
                <a:cs typeface="Arial" panose="020B0604020202020204" pitchFamily="34" charset="0"/>
                <a:sym typeface="+mn-ea"/>
              </a:rPr>
              <a:t>://rlchina.org/</a:t>
            </a:r>
            <a:endParaRPr lang="en-US" altLang="zh-CN" dirty="0">
              <a:solidFill>
                <a:schemeClr val="tx1"/>
              </a:solidFill>
              <a:cs typeface="Arial" panose="020B0604020202020204" pitchFamily="34" charset="0"/>
            </a:endParaRPr>
          </a:p>
          <a:p>
            <a:pPr fontAlgn="base">
              <a:spcBef>
                <a:spcPts val="0"/>
              </a:spcBef>
              <a:spcAft>
                <a:spcPts val="0"/>
              </a:spcAft>
              <a:buNone/>
            </a:pPr>
            <a:endParaRPr lang="en-US" altLang="zh-CN" b="0" i="0" dirty="0">
              <a:solidFill>
                <a:schemeClr val="tx1"/>
              </a:solidFill>
              <a:effectLst/>
              <a:cs typeface="Arial" panose="020B0604020202020204" pitchFamily="34" charset="0"/>
            </a:endParaRPr>
          </a:p>
          <a:p>
            <a:pPr fontAlgn="base">
              <a:spcBef>
                <a:spcPts val="0"/>
              </a:spcBef>
              <a:spcAft>
                <a:spcPts val="0"/>
              </a:spcAft>
              <a:buNone/>
            </a:pPr>
            <a:endParaRPr lang="en-US" altLang="zh-CN" b="0" i="0" dirty="0">
              <a:solidFill>
                <a:schemeClr val="tx1"/>
              </a:solidFill>
              <a:effectLst/>
              <a:cs typeface="Arial" panose="020B0604020202020204" pitchFamily="34" charset="0"/>
            </a:endParaRPr>
          </a:p>
        </p:txBody>
      </p:sp>
    </p:spTree>
  </p:cSld>
  <p:clrMapOvr>
    <a:masterClrMapping/>
  </p:clrMapOvr>
  <p:transition advTm="8005"/>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latin typeface="Impact" panose="020B0806030902050204" pitchFamily="34" charset="0"/>
                <a:ea typeface="微软雅黑" panose="020B0503020204020204" pitchFamily="34" charset="-122"/>
                <a:sym typeface="+mn-ea"/>
              </a:rPr>
              <a:t>4</a:t>
            </a:r>
            <a:r>
              <a:rPr lang="en-US" altLang="zh-CN" dirty="0">
                <a:solidFill>
                  <a:schemeClr val="tx1"/>
                </a:solidFill>
              </a:rPr>
              <a:t>. </a:t>
            </a:r>
            <a:r>
              <a:rPr lang="zh-CN" altLang="en-US" dirty="0">
                <a:solidFill>
                  <a:schemeClr val="tx1"/>
                </a:solidFill>
              </a:rPr>
              <a:t>深度学习的</a:t>
            </a:r>
            <a:r>
              <a:rPr lang="zh-CN" altLang="en-US" dirty="0">
                <a:latin typeface="Impact" panose="020B0806030902050204" pitchFamily="34" charset="0"/>
                <a:ea typeface="微软雅黑" panose="020B0503020204020204" pitchFamily="34" charset="-122"/>
                <a:sym typeface="+mn-ea"/>
              </a:rPr>
              <a:t>开发环境</a:t>
            </a:r>
            <a:endParaRPr lang="zh-CN" altLang="en-US" dirty="0">
              <a:solidFill>
                <a:schemeClr val="tx1"/>
              </a:solidFill>
            </a:endParaRPr>
          </a:p>
        </p:txBody>
      </p:sp>
      <p:sp>
        <p:nvSpPr>
          <p:cNvPr id="43" name="对角圆角矩形 42"/>
          <p:cNvSpPr/>
          <p:nvPr/>
        </p:nvSpPr>
        <p:spPr>
          <a:xfrm>
            <a:off x="2313797" y="391346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32" name="TextBox 6"/>
          <p:cNvSpPr txBox="1">
            <a:spLocks noChangeArrowheads="1"/>
          </p:cNvSpPr>
          <p:nvPr/>
        </p:nvSpPr>
        <p:spPr bwMode="auto">
          <a:xfrm>
            <a:off x="2986633" y="1706725"/>
            <a:ext cx="56528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zh-CN" altLang="en-US" sz="3600" dirty="0">
                <a:solidFill>
                  <a:schemeClr val="tx1"/>
                </a:solidFill>
                <a:latin typeface="Impact" panose="020B0806030902050204" pitchFamily="34" charset="0"/>
                <a:ea typeface="微软雅黑" panose="020B0503020204020204" pitchFamily="34" charset="-122"/>
              </a:rPr>
              <a:t>深度学习的背景</a:t>
            </a:r>
            <a:endParaRPr lang="zh-CN" altLang="en-US" sz="3600" dirty="0">
              <a:solidFill>
                <a:schemeClr val="tx1"/>
              </a:solidFill>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2986405" y="3185795"/>
            <a:ext cx="51187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zh-CN" altLang="en-US" sz="3600" dirty="0">
                <a:solidFill>
                  <a:schemeClr val="tx1"/>
                </a:solidFill>
                <a:latin typeface="Impact" panose="020B0806030902050204" pitchFamily="34" charset="0"/>
                <a:ea typeface="微软雅黑" panose="020B0503020204020204" pitchFamily="34" charset="-122"/>
              </a:rPr>
              <a:t>深度学习的</a:t>
            </a:r>
            <a:r>
              <a:rPr lang="zh-CN" altLang="en-US" sz="3600" dirty="0">
                <a:solidFill>
                  <a:schemeClr val="tx1"/>
                </a:solidFill>
                <a:latin typeface="Impact" panose="020B0806030902050204" pitchFamily="34" charset="0"/>
                <a:ea typeface="微软雅黑" panose="020B0503020204020204" pitchFamily="34" charset="-122"/>
                <a:sym typeface="+mn-ea"/>
              </a:rPr>
              <a:t>常用资源</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
        <p:nvSpPr>
          <p:cNvPr id="51" name="TextBox 10"/>
          <p:cNvSpPr txBox="1">
            <a:spLocks noChangeArrowheads="1"/>
          </p:cNvSpPr>
          <p:nvPr/>
        </p:nvSpPr>
        <p:spPr bwMode="auto">
          <a:xfrm>
            <a:off x="2986405" y="3963670"/>
            <a:ext cx="51181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bg1"/>
                </a:solidFill>
                <a:latin typeface="Impact" panose="020B0806030902050204" pitchFamily="34" charset="0"/>
                <a:ea typeface="微软雅黑" panose="020B0503020204020204" pitchFamily="34" charset="-122"/>
              </a:rPr>
              <a:t>04    </a:t>
            </a:r>
            <a:r>
              <a:rPr lang="zh-CN" altLang="en-US" sz="3600" dirty="0">
                <a:solidFill>
                  <a:schemeClr val="bg1"/>
                </a:solidFill>
                <a:latin typeface="Impact" panose="020B0806030902050204" pitchFamily="34" charset="0"/>
                <a:ea typeface="微软雅黑" panose="020B0503020204020204" pitchFamily="34" charset="-122"/>
              </a:rPr>
              <a:t>深度学习的</a:t>
            </a:r>
            <a:r>
              <a:rPr lang="zh-CN" altLang="en-US" sz="3600" dirty="0">
                <a:solidFill>
                  <a:schemeClr val="bg1"/>
                </a:solidFill>
                <a:latin typeface="Impact" panose="020B0806030902050204" pitchFamily="34" charset="0"/>
                <a:ea typeface="微软雅黑" panose="020B0503020204020204" pitchFamily="34" charset="-122"/>
                <a:sym typeface="+mn-ea"/>
              </a:rPr>
              <a:t>开发环境</a:t>
            </a:r>
            <a:endParaRPr lang="zh-CN" altLang="en-US" sz="3600" dirty="0">
              <a:solidFill>
                <a:schemeClr val="bg1"/>
              </a:solidFill>
              <a:latin typeface="Impact" panose="020B0806030902050204" pitchFamily="34" charset="0"/>
              <a:ea typeface="微软雅黑" panose="020B0503020204020204" pitchFamily="34" charset="-122"/>
              <a:sym typeface="+mn-ea"/>
            </a:endParaRPr>
          </a:p>
        </p:txBody>
      </p:sp>
      <p:sp>
        <p:nvSpPr>
          <p:cNvPr id="2" name="TextBox 6"/>
          <p:cNvSpPr txBox="1">
            <a:spLocks noChangeArrowheads="1"/>
          </p:cNvSpPr>
          <p:nvPr/>
        </p:nvSpPr>
        <p:spPr bwMode="auto">
          <a:xfrm>
            <a:off x="2986405" y="4750435"/>
            <a:ext cx="56064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algn="l" eaLnBrk="1" hangingPunct="1">
              <a:buClrTx/>
              <a:buSzTx/>
              <a:buFontTx/>
            </a:pPr>
            <a:r>
              <a:rPr lang="zh-CN" altLang="en-US" sz="3600" dirty="0">
                <a:latin typeface="Impact" panose="020B0806030902050204" pitchFamily="34" charset="0"/>
              </a:rPr>
              <a:t>05    深度学习开发环境配置</a:t>
            </a:r>
            <a:endParaRPr lang="zh-CN" altLang="en-US" sz="3600" dirty="0">
              <a:latin typeface="Impact" panose="020B0806030902050204" pitchFamily="34" charset="0"/>
            </a:endParaRPr>
          </a:p>
        </p:txBody>
      </p:sp>
      <p:sp>
        <p:nvSpPr>
          <p:cNvPr id="6" name="TextBox 11"/>
          <p:cNvSpPr txBox="1">
            <a:spLocks noChangeArrowheads="1"/>
          </p:cNvSpPr>
          <p:nvPr/>
        </p:nvSpPr>
        <p:spPr bwMode="auto">
          <a:xfrm>
            <a:off x="2987040" y="5526405"/>
            <a:ext cx="52127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深度学习的开发</a:t>
            </a:r>
            <a:r>
              <a:rPr lang="zh-CN" altLang="zh-CN" sz="3600" dirty="0">
                <a:latin typeface="Impact" panose="020B0806030902050204" pitchFamily="34" charset="0"/>
                <a:ea typeface="微软雅黑" panose="020B0503020204020204" pitchFamily="34" charset="-122"/>
              </a:rPr>
              <a:t>流程</a:t>
            </a:r>
            <a:endParaRPr lang="zh-CN" altLang="en-US" sz="3600" dirty="0">
              <a:latin typeface="Impact" panose="020B0806030902050204" pitchFamily="34" charset="0"/>
              <a:ea typeface="微软雅黑" panose="020B0503020204020204" pitchFamily="34" charset="-122"/>
            </a:endParaRPr>
          </a:p>
        </p:txBody>
      </p:sp>
      <p:sp>
        <p:nvSpPr>
          <p:cNvPr id="7" name="TextBox 11"/>
          <p:cNvSpPr txBox="1">
            <a:spLocks noChangeArrowheads="1"/>
          </p:cNvSpPr>
          <p:nvPr/>
        </p:nvSpPr>
        <p:spPr bwMode="auto">
          <a:xfrm>
            <a:off x="2969895" y="2440940"/>
            <a:ext cx="430974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02    </a:t>
            </a:r>
            <a:r>
              <a:rPr lang="zh-CN" altLang="en-US" sz="3600" dirty="0">
                <a:solidFill>
                  <a:schemeClr val="tx1"/>
                </a:solidFill>
                <a:latin typeface="Impact" panose="020B0806030902050204" pitchFamily="34" charset="0"/>
                <a:ea typeface="微软雅黑" panose="020B0503020204020204" pitchFamily="34" charset="-122"/>
              </a:rPr>
              <a:t>深度学习的应用</a:t>
            </a:r>
            <a:endParaRPr lang="zh-CN" altLang="en-US" sz="3600" dirty="0">
              <a:solidFill>
                <a:schemeClr val="tx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60054" y="1427399"/>
            <a:ext cx="8635073" cy="376727"/>
          </a:xfrm>
          <a:prstGeom prst="rect">
            <a:avLst/>
          </a:prstGeom>
        </p:spPr>
        <p:txBody>
          <a:bodyPr vert="horz" wrap="square" lIns="0" tIns="8086" rIns="0" bIns="0" rtlCol="0">
            <a:spAutoFit/>
          </a:bodyPr>
          <a:lstStyle/>
          <a:p>
            <a:pPr marL="483870" indent="-476250">
              <a:spcBef>
                <a:spcPts val="65"/>
              </a:spcBef>
              <a:buSzPct val="125000"/>
              <a:buFont typeface="Arial" panose="020B0604020202020204"/>
              <a:buChar char="•"/>
              <a:tabLst>
                <a:tab pos="483235" algn="l"/>
                <a:tab pos="483870" algn="l"/>
              </a:tabLst>
            </a:pPr>
            <a:r>
              <a:rPr lang="zh-CN" altLang="en-US" sz="2395" b="1" spc="-24" dirty="0">
                <a:latin typeface="Arial" panose="020B0604020202020204"/>
                <a:cs typeface="Arial" panose="020B0604020202020204"/>
              </a:rPr>
              <a:t>提问：训练一个模型需要多大开销？</a:t>
            </a:r>
            <a:endParaRPr sz="2395" dirty="0">
              <a:latin typeface="Arial" panose="020B0604020202020204"/>
              <a:cs typeface="Arial" panose="020B0604020202020204"/>
            </a:endParaRPr>
          </a:p>
        </p:txBody>
      </p:sp>
      <p:sp>
        <p:nvSpPr>
          <p:cNvPr id="5" name="object 5"/>
          <p:cNvSpPr txBox="1"/>
          <p:nvPr/>
        </p:nvSpPr>
        <p:spPr>
          <a:xfrm>
            <a:off x="560070" y="2102485"/>
            <a:ext cx="11106150" cy="3272790"/>
          </a:xfrm>
          <a:prstGeom prst="rect">
            <a:avLst/>
          </a:prstGeom>
        </p:spPr>
        <p:txBody>
          <a:bodyPr vert="horz" wrap="square" lIns="0" tIns="8471" rIns="0" bIns="0" rtlCol="0">
            <a:spAutoFit/>
          </a:bodyPr>
          <a:lstStyle/>
          <a:p>
            <a:pPr marL="7620">
              <a:lnSpc>
                <a:spcPct val="150000"/>
              </a:lnSpc>
              <a:spcBef>
                <a:spcPts val="65"/>
              </a:spcBef>
            </a:pPr>
            <a:r>
              <a:rPr lang="zh-CN" altLang="en-US" sz="2000" spc="-85" dirty="0">
                <a:latin typeface="Arial" panose="020B0604020202020204"/>
                <a:cs typeface="Arial" panose="020B0604020202020204"/>
              </a:rPr>
              <a:t>         以训练</a:t>
            </a:r>
            <a:r>
              <a:rPr sz="2000" spc="-52" dirty="0">
                <a:latin typeface="Arial" panose="020B0604020202020204"/>
                <a:cs typeface="Arial" panose="020B0604020202020204"/>
              </a:rPr>
              <a:t>BERT-large</a:t>
            </a:r>
            <a:r>
              <a:rPr lang="zh-CN" altLang="en-US" sz="2000" spc="-18" dirty="0">
                <a:latin typeface="Arial" panose="020B0604020202020204"/>
                <a:cs typeface="Arial" panose="020B0604020202020204"/>
              </a:rPr>
              <a:t>模型为例。</a:t>
            </a:r>
            <a:r>
              <a:rPr lang="en-US" altLang="zh-CN" sz="2000" dirty="0">
                <a:solidFill>
                  <a:srgbClr val="333333"/>
                </a:solidFill>
              </a:rPr>
              <a:t>BERT-Large</a:t>
            </a:r>
            <a:r>
              <a:rPr lang="zh-CN" altLang="en-US" sz="2000" dirty="0">
                <a:solidFill>
                  <a:srgbClr val="333333"/>
                </a:solidFill>
              </a:rPr>
              <a:t>是由</a:t>
            </a:r>
            <a:r>
              <a:rPr lang="en-US" altLang="zh-CN" sz="2000" dirty="0">
                <a:solidFill>
                  <a:srgbClr val="333333"/>
                </a:solidFill>
              </a:rPr>
              <a:t>340M</a:t>
            </a:r>
            <a:r>
              <a:rPr lang="zh-CN" altLang="en-US" sz="2000" dirty="0">
                <a:solidFill>
                  <a:srgbClr val="333333"/>
                </a:solidFill>
              </a:rPr>
              <a:t>个参数组成的深度神经网络模型</a:t>
            </a:r>
            <a:r>
              <a:rPr lang="en-US" altLang="zh-CN" sz="2000" dirty="0">
                <a:solidFill>
                  <a:srgbClr val="333333"/>
                </a:solidFill>
              </a:rPr>
              <a:t>,</a:t>
            </a:r>
            <a:r>
              <a:rPr lang="zh-CN" altLang="en-US" sz="2000" dirty="0">
                <a:solidFill>
                  <a:srgbClr val="333333"/>
                </a:solidFill>
              </a:rPr>
              <a:t>训练数据包括了包含了百科全书、新闻文章、网络论坛、维基百科等超过</a:t>
            </a:r>
            <a:r>
              <a:rPr lang="en-US" altLang="zh-CN" sz="2000" dirty="0">
                <a:solidFill>
                  <a:srgbClr val="333333"/>
                </a:solidFill>
              </a:rPr>
              <a:t>3000</a:t>
            </a:r>
            <a:r>
              <a:rPr lang="zh-CN" altLang="en-US" sz="2000" dirty="0">
                <a:solidFill>
                  <a:srgbClr val="333333"/>
                </a:solidFill>
              </a:rPr>
              <a:t>亿个中文单词的数据集。</a:t>
            </a:r>
            <a:r>
              <a:rPr lang="en-US" altLang="zh-CN" sz="2000" dirty="0">
                <a:solidFill>
                  <a:srgbClr val="333333"/>
                </a:solidFill>
              </a:rPr>
              <a:t> BERT-Large</a:t>
            </a:r>
            <a:r>
              <a:rPr lang="zh-CN" altLang="en-US" sz="2000" dirty="0">
                <a:solidFill>
                  <a:srgbClr val="333333"/>
                </a:solidFill>
              </a:rPr>
              <a:t>使用</a:t>
            </a:r>
            <a:r>
              <a:rPr lang="en-US" altLang="zh-CN" sz="2000" dirty="0">
                <a:solidFill>
                  <a:srgbClr val="333333"/>
                </a:solidFill>
              </a:rPr>
              <a:t>16</a:t>
            </a:r>
            <a:r>
              <a:rPr lang="zh-CN" altLang="en-US" sz="2000" dirty="0">
                <a:solidFill>
                  <a:srgbClr val="333333"/>
                </a:solidFill>
              </a:rPr>
              <a:t>个</a:t>
            </a:r>
            <a:r>
              <a:rPr lang="en-US" altLang="zh-CN" sz="2000" dirty="0">
                <a:solidFill>
                  <a:srgbClr val="333333"/>
                </a:solidFill>
              </a:rPr>
              <a:t>TPU</a:t>
            </a:r>
            <a:r>
              <a:rPr lang="zh-CN" altLang="en-US" sz="2000" dirty="0">
                <a:solidFill>
                  <a:srgbClr val="333333"/>
                </a:solidFill>
              </a:rPr>
              <a:t>训练了</a:t>
            </a:r>
            <a:r>
              <a:rPr lang="en-US" altLang="zh-CN" sz="2000" dirty="0">
                <a:solidFill>
                  <a:srgbClr val="333333"/>
                </a:solidFill>
              </a:rPr>
              <a:t>4</a:t>
            </a:r>
            <a:r>
              <a:rPr lang="zh-CN" altLang="en-US" sz="2000" dirty="0">
                <a:solidFill>
                  <a:srgbClr val="333333"/>
                </a:solidFill>
              </a:rPr>
              <a:t>天。</a:t>
            </a:r>
            <a:endParaRPr lang="en-US" sz="2000" dirty="0">
              <a:latin typeface="Arial" panose="020B0604020202020204"/>
              <a:cs typeface="Arial" panose="020B0604020202020204"/>
            </a:endParaRPr>
          </a:p>
          <a:p>
            <a:pPr marL="7620">
              <a:lnSpc>
                <a:spcPct val="150000"/>
              </a:lnSpc>
              <a:spcBef>
                <a:spcPts val="65"/>
              </a:spcBef>
            </a:pPr>
            <a:r>
              <a:rPr lang="en-US" sz="2000" spc="3" dirty="0">
                <a:latin typeface="Arial" panose="020B0604020202020204"/>
                <a:cs typeface="Arial" panose="020B0604020202020204"/>
              </a:rPr>
              <a:t>       </a:t>
            </a:r>
            <a:r>
              <a:rPr sz="2000" spc="3" dirty="0">
                <a:latin typeface="Arial" panose="020B0604020202020204"/>
                <a:cs typeface="Arial" panose="020B0604020202020204"/>
              </a:rPr>
              <a:t>16 </a:t>
            </a:r>
            <a:r>
              <a:rPr sz="2000" dirty="0">
                <a:latin typeface="Arial" panose="020B0604020202020204"/>
                <a:cs typeface="Arial" panose="020B0604020202020204"/>
              </a:rPr>
              <a:t>Cloud </a:t>
            </a:r>
            <a:r>
              <a:rPr sz="2000" spc="6" dirty="0">
                <a:latin typeface="Arial" panose="020B0604020202020204"/>
                <a:cs typeface="Arial" panose="020B0604020202020204"/>
              </a:rPr>
              <a:t>TPUs </a:t>
            </a:r>
            <a:r>
              <a:rPr sz="2000" spc="39" dirty="0">
                <a:latin typeface="Arial" panose="020B0604020202020204"/>
                <a:cs typeface="Arial" panose="020B0604020202020204"/>
              </a:rPr>
              <a:t>= </a:t>
            </a:r>
            <a:r>
              <a:rPr sz="2000" spc="3" dirty="0">
                <a:latin typeface="Arial" panose="020B0604020202020204"/>
                <a:cs typeface="Arial" panose="020B0604020202020204"/>
              </a:rPr>
              <a:t>16 </a:t>
            </a:r>
            <a:r>
              <a:rPr sz="2000" spc="45" dirty="0">
                <a:latin typeface="Arial" panose="020B0604020202020204"/>
                <a:cs typeface="Arial" panose="020B0604020202020204"/>
              </a:rPr>
              <a:t>* </a:t>
            </a:r>
            <a:r>
              <a:rPr sz="2000" spc="3" dirty="0">
                <a:latin typeface="Arial" panose="020B0604020202020204"/>
                <a:cs typeface="Arial" panose="020B0604020202020204"/>
              </a:rPr>
              <a:t>4.5</a:t>
            </a:r>
            <a:r>
              <a:rPr lang="en-US" altLang="zh-CN" sz="2000" spc="21" dirty="0">
                <a:latin typeface="Arial" panose="020B0604020202020204"/>
                <a:cs typeface="Arial" panose="020B0604020202020204"/>
              </a:rPr>
              <a:t> USD </a:t>
            </a:r>
            <a:r>
              <a:rPr lang="en-US" altLang="zh-CN" sz="2000" spc="206" dirty="0">
                <a:latin typeface="Arial" panose="020B0604020202020204"/>
                <a:cs typeface="Arial" panose="020B0604020202020204"/>
              </a:rPr>
              <a:t>/</a:t>
            </a:r>
            <a:r>
              <a:rPr lang="en-US" altLang="zh-CN" sz="2000" spc="-164" dirty="0">
                <a:latin typeface="Arial" panose="020B0604020202020204"/>
                <a:cs typeface="Arial" panose="020B0604020202020204"/>
              </a:rPr>
              <a:t> </a:t>
            </a:r>
            <a:r>
              <a:rPr lang="en-US" altLang="zh-CN" sz="2000" spc="-12" dirty="0">
                <a:latin typeface="Arial" panose="020B0604020202020204"/>
                <a:cs typeface="Arial" panose="020B0604020202020204"/>
              </a:rPr>
              <a:t>hour</a:t>
            </a:r>
            <a:r>
              <a:rPr sz="2000" spc="3" dirty="0">
                <a:latin typeface="Arial" panose="020B0604020202020204"/>
                <a:cs typeface="Arial" panose="020B0604020202020204"/>
              </a:rPr>
              <a:t> </a:t>
            </a:r>
            <a:r>
              <a:rPr sz="2000" spc="39" dirty="0">
                <a:latin typeface="Arial" panose="020B0604020202020204"/>
                <a:cs typeface="Arial" panose="020B0604020202020204"/>
              </a:rPr>
              <a:t>= </a:t>
            </a:r>
            <a:r>
              <a:rPr sz="2000" spc="3" dirty="0">
                <a:latin typeface="Arial" panose="020B0604020202020204"/>
                <a:cs typeface="Arial" panose="020B0604020202020204"/>
              </a:rPr>
              <a:t>72 </a:t>
            </a:r>
            <a:r>
              <a:rPr sz="2000" spc="21" dirty="0">
                <a:latin typeface="Arial" panose="020B0604020202020204"/>
                <a:cs typeface="Arial" panose="020B0604020202020204"/>
              </a:rPr>
              <a:t>USD </a:t>
            </a:r>
            <a:r>
              <a:rPr sz="2000" spc="206" dirty="0">
                <a:latin typeface="Arial" panose="020B0604020202020204"/>
                <a:cs typeface="Arial" panose="020B0604020202020204"/>
              </a:rPr>
              <a:t>/</a:t>
            </a:r>
            <a:r>
              <a:rPr sz="2000" spc="-164" dirty="0">
                <a:latin typeface="Arial" panose="020B0604020202020204"/>
                <a:cs typeface="Arial" panose="020B0604020202020204"/>
              </a:rPr>
              <a:t> </a:t>
            </a:r>
            <a:r>
              <a:rPr sz="2000" spc="-12" dirty="0">
                <a:latin typeface="Arial" panose="020B0604020202020204"/>
                <a:cs typeface="Arial" panose="020B0604020202020204"/>
              </a:rPr>
              <a:t>hour</a:t>
            </a:r>
            <a:endParaRPr lang="en-US" sz="2000" dirty="0">
              <a:latin typeface="Arial" panose="020B0604020202020204"/>
              <a:cs typeface="Arial" panose="020B0604020202020204"/>
            </a:endParaRPr>
          </a:p>
          <a:p>
            <a:pPr marL="7620">
              <a:lnSpc>
                <a:spcPct val="150000"/>
              </a:lnSpc>
              <a:spcBef>
                <a:spcPts val="65"/>
              </a:spcBef>
            </a:pPr>
            <a:r>
              <a:rPr lang="en-US" sz="2000" spc="21" dirty="0">
                <a:latin typeface="Arial" panose="020B0604020202020204"/>
                <a:cs typeface="Arial" panose="020B0604020202020204"/>
              </a:rPr>
              <a:t>       </a:t>
            </a:r>
            <a:r>
              <a:rPr sz="2000" spc="21" dirty="0">
                <a:latin typeface="Arial" panose="020B0604020202020204"/>
                <a:cs typeface="Arial" panose="020B0604020202020204"/>
              </a:rPr>
              <a:t>One-day </a:t>
            </a:r>
            <a:r>
              <a:rPr sz="2000" spc="15" dirty="0">
                <a:latin typeface="Arial" panose="020B0604020202020204"/>
                <a:cs typeface="Arial" panose="020B0604020202020204"/>
              </a:rPr>
              <a:t>cost </a:t>
            </a:r>
            <a:r>
              <a:rPr sz="2000" spc="39" dirty="0">
                <a:latin typeface="Arial" panose="020B0604020202020204"/>
                <a:cs typeface="Arial" panose="020B0604020202020204"/>
              </a:rPr>
              <a:t>= </a:t>
            </a:r>
            <a:r>
              <a:rPr sz="2000" spc="3" dirty="0">
                <a:latin typeface="Arial" panose="020B0604020202020204"/>
                <a:cs typeface="Arial" panose="020B0604020202020204"/>
              </a:rPr>
              <a:t>72 </a:t>
            </a:r>
            <a:r>
              <a:rPr lang="en-US" altLang="zh-CN" sz="2000" spc="21" dirty="0">
                <a:latin typeface="Arial" panose="020B0604020202020204"/>
                <a:cs typeface="Arial" panose="020B0604020202020204"/>
              </a:rPr>
              <a:t>USD </a:t>
            </a:r>
            <a:r>
              <a:rPr lang="en-US" altLang="zh-CN" sz="2000" spc="206" dirty="0">
                <a:latin typeface="Arial" panose="020B0604020202020204"/>
                <a:cs typeface="Arial" panose="020B0604020202020204"/>
              </a:rPr>
              <a:t>/</a:t>
            </a:r>
            <a:r>
              <a:rPr lang="en-US" altLang="zh-CN" sz="2000" spc="-164" dirty="0">
                <a:latin typeface="Arial" panose="020B0604020202020204"/>
                <a:cs typeface="Arial" panose="020B0604020202020204"/>
              </a:rPr>
              <a:t> </a:t>
            </a:r>
            <a:r>
              <a:rPr lang="en-US" altLang="zh-CN" sz="2000" spc="-12" dirty="0">
                <a:latin typeface="Arial" panose="020B0604020202020204"/>
                <a:cs typeface="Arial" panose="020B0604020202020204"/>
              </a:rPr>
              <a:t>hour </a:t>
            </a:r>
            <a:r>
              <a:rPr sz="2000" spc="45" dirty="0">
                <a:latin typeface="Arial" panose="020B0604020202020204"/>
                <a:cs typeface="Arial" panose="020B0604020202020204"/>
              </a:rPr>
              <a:t>* </a:t>
            </a:r>
            <a:r>
              <a:rPr sz="2000" spc="3" dirty="0">
                <a:latin typeface="Arial" panose="020B0604020202020204"/>
                <a:cs typeface="Arial" panose="020B0604020202020204"/>
              </a:rPr>
              <a:t>24 </a:t>
            </a:r>
            <a:r>
              <a:rPr sz="2000" spc="39" dirty="0">
                <a:latin typeface="Arial" panose="020B0604020202020204"/>
                <a:cs typeface="Arial" panose="020B0604020202020204"/>
              </a:rPr>
              <a:t>= </a:t>
            </a:r>
            <a:r>
              <a:rPr sz="2000" spc="3" dirty="0">
                <a:latin typeface="Arial" panose="020B0604020202020204"/>
                <a:cs typeface="Arial" panose="020B0604020202020204"/>
              </a:rPr>
              <a:t>1,728 </a:t>
            </a:r>
            <a:r>
              <a:rPr sz="2000" spc="21" dirty="0">
                <a:latin typeface="Arial" panose="020B0604020202020204"/>
                <a:cs typeface="Arial" panose="020B0604020202020204"/>
              </a:rPr>
              <a:t>USD  </a:t>
            </a:r>
            <a:endParaRPr lang="en-US" sz="2000" spc="21" dirty="0">
              <a:latin typeface="Arial" panose="020B0604020202020204"/>
              <a:cs typeface="Arial" panose="020B0604020202020204"/>
            </a:endParaRPr>
          </a:p>
          <a:p>
            <a:pPr marL="7620">
              <a:lnSpc>
                <a:spcPct val="150000"/>
              </a:lnSpc>
              <a:spcBef>
                <a:spcPts val="65"/>
              </a:spcBef>
            </a:pPr>
            <a:r>
              <a:rPr lang="en-US" sz="2000" spc="-3" dirty="0">
                <a:latin typeface="Arial" panose="020B0604020202020204"/>
                <a:cs typeface="Arial" panose="020B0604020202020204"/>
              </a:rPr>
              <a:t>       </a:t>
            </a:r>
            <a:r>
              <a:rPr sz="2000" spc="-3" dirty="0">
                <a:latin typeface="Arial" panose="020B0604020202020204"/>
                <a:cs typeface="Arial" panose="020B0604020202020204"/>
              </a:rPr>
              <a:t>Four-day </a:t>
            </a:r>
            <a:r>
              <a:rPr sz="2000" spc="15" dirty="0">
                <a:latin typeface="Arial" panose="020B0604020202020204"/>
                <a:cs typeface="Arial" panose="020B0604020202020204"/>
              </a:rPr>
              <a:t>cost </a:t>
            </a:r>
            <a:r>
              <a:rPr sz="2000" spc="39" dirty="0">
                <a:latin typeface="Arial" panose="020B0604020202020204"/>
                <a:cs typeface="Arial" panose="020B0604020202020204"/>
              </a:rPr>
              <a:t>= </a:t>
            </a:r>
            <a:r>
              <a:rPr sz="2000" spc="3" dirty="0">
                <a:latin typeface="Arial" panose="020B0604020202020204"/>
                <a:cs typeface="Arial" panose="020B0604020202020204"/>
              </a:rPr>
              <a:t>1,728 </a:t>
            </a:r>
            <a:r>
              <a:rPr sz="2000" spc="21" dirty="0">
                <a:latin typeface="Arial" panose="020B0604020202020204"/>
                <a:cs typeface="Arial" panose="020B0604020202020204"/>
              </a:rPr>
              <a:t>USD </a:t>
            </a:r>
            <a:r>
              <a:rPr sz="2000" spc="45" dirty="0">
                <a:latin typeface="Arial" panose="020B0604020202020204"/>
                <a:cs typeface="Arial" panose="020B0604020202020204"/>
              </a:rPr>
              <a:t>* </a:t>
            </a:r>
            <a:r>
              <a:rPr sz="2000" spc="3" dirty="0">
                <a:latin typeface="Arial" panose="020B0604020202020204"/>
                <a:cs typeface="Arial" panose="020B0604020202020204"/>
              </a:rPr>
              <a:t>4 </a:t>
            </a:r>
            <a:r>
              <a:rPr sz="2000" spc="39" dirty="0">
                <a:latin typeface="Arial" panose="020B0604020202020204"/>
                <a:cs typeface="Arial" panose="020B0604020202020204"/>
              </a:rPr>
              <a:t>= </a:t>
            </a:r>
            <a:r>
              <a:rPr sz="2000" spc="3" dirty="0">
                <a:latin typeface="Arial" panose="020B0604020202020204"/>
                <a:cs typeface="Arial" panose="020B0604020202020204"/>
              </a:rPr>
              <a:t>6,912</a:t>
            </a:r>
            <a:r>
              <a:rPr sz="2000" spc="-158" dirty="0">
                <a:latin typeface="Arial" panose="020B0604020202020204"/>
                <a:cs typeface="Arial" panose="020B0604020202020204"/>
              </a:rPr>
              <a:t> </a:t>
            </a:r>
            <a:r>
              <a:rPr sz="2000" spc="21" dirty="0">
                <a:latin typeface="Arial" panose="020B0604020202020204"/>
                <a:cs typeface="Arial" panose="020B0604020202020204"/>
              </a:rPr>
              <a:t>USD</a:t>
            </a:r>
            <a:r>
              <a:rPr lang="en-US" altLang="zh-CN" sz="2000" spc="21" dirty="0">
                <a:latin typeface="Arial" panose="020B0604020202020204"/>
                <a:cs typeface="Arial" panose="020B0604020202020204"/>
              </a:rPr>
              <a:t> </a:t>
            </a:r>
            <a:r>
              <a:rPr lang="zh-CN" altLang="en-US" sz="2000" spc="21" dirty="0">
                <a:latin typeface="Arial" panose="020B0604020202020204"/>
                <a:cs typeface="Arial" panose="020B0604020202020204"/>
              </a:rPr>
              <a:t>≈ </a:t>
            </a:r>
            <a:r>
              <a:rPr lang="en-US" altLang="zh-CN" sz="2000" spc="3" dirty="0">
                <a:latin typeface="Arial" panose="020B0604020202020204"/>
                <a:cs typeface="Arial" panose="020B0604020202020204"/>
              </a:rPr>
              <a:t>47,715</a:t>
            </a:r>
            <a:r>
              <a:rPr lang="zh-CN" altLang="en-US" sz="2000" spc="3" dirty="0">
                <a:latin typeface="Arial" panose="020B0604020202020204"/>
                <a:cs typeface="Arial" panose="020B0604020202020204"/>
              </a:rPr>
              <a:t> </a:t>
            </a:r>
            <a:r>
              <a:rPr lang="en-US" altLang="zh-CN" sz="2000" spc="3" dirty="0">
                <a:latin typeface="Arial" panose="020B0604020202020204"/>
                <a:cs typeface="Arial" panose="020B0604020202020204"/>
              </a:rPr>
              <a:t>CNY</a:t>
            </a:r>
            <a:endParaRPr lang="en-US" altLang="zh-CN" sz="2000" spc="3" dirty="0">
              <a:latin typeface="Arial" panose="020B0604020202020204"/>
              <a:cs typeface="Arial" panose="020B0604020202020204"/>
            </a:endParaRPr>
          </a:p>
          <a:p>
            <a:pPr marL="7620">
              <a:lnSpc>
                <a:spcPct val="150000"/>
              </a:lnSpc>
              <a:spcBef>
                <a:spcPts val="65"/>
              </a:spcBef>
            </a:pPr>
            <a:r>
              <a:rPr lang="zh-CN" altLang="en-US" sz="2000" spc="-9" dirty="0">
                <a:latin typeface="Times New Roman" panose="02020603050405020304"/>
                <a:cs typeface="Times New Roman" panose="02020603050405020304"/>
              </a:rPr>
              <a:t>        实际上开销更大，这个只是一次训练成功的开销。通常情况下，一次训练不一定成功！</a:t>
            </a:r>
            <a:endParaRPr lang="en-US" altLang="zh-CN" sz="2000" spc="-9" dirty="0">
              <a:latin typeface="Times New Roman" panose="02020603050405020304"/>
              <a:cs typeface="Times New Roman" panose="02020603050405020304"/>
            </a:endParaRPr>
          </a:p>
        </p:txBody>
      </p:sp>
      <p:sp>
        <p:nvSpPr>
          <p:cNvPr id="29" name="文本框 22"/>
          <p:cNvSpPr txBox="1">
            <a:spLocks noChangeArrowheads="1"/>
          </p:cNvSpPr>
          <p:nvPr/>
        </p:nvSpPr>
        <p:spPr bwMode="auto">
          <a:xfrm>
            <a:off x="560054" y="238882"/>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深度学习的硬件</a:t>
            </a:r>
            <a:br>
              <a:rPr lang="zh-CN" altLang="en-US" dirty="0"/>
            </a:b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2"/>
          <p:cNvSpPr txBox="1">
            <a:spLocks noChangeArrowheads="1"/>
          </p:cNvSpPr>
          <p:nvPr/>
        </p:nvSpPr>
        <p:spPr bwMode="auto">
          <a:xfrm>
            <a:off x="560054" y="298943"/>
            <a:ext cx="831067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深度学习的硬件</a:t>
            </a:r>
            <a:br>
              <a:rPr lang="zh-CN" altLang="en-US" dirty="0"/>
            </a:br>
            <a:endParaRPr lang="zh-CN" altLang="en-US" dirty="0"/>
          </a:p>
        </p:txBody>
      </p:sp>
      <p:sp>
        <p:nvSpPr>
          <p:cNvPr id="9" name="文本框 8"/>
          <p:cNvSpPr txBox="1"/>
          <p:nvPr/>
        </p:nvSpPr>
        <p:spPr>
          <a:xfrm>
            <a:off x="5093654" y="1312919"/>
            <a:ext cx="7098346" cy="706755"/>
          </a:xfrm>
          <a:prstGeom prst="rect">
            <a:avLst/>
          </a:prstGeom>
          <a:noFill/>
        </p:spPr>
        <p:txBody>
          <a:bodyPr wrap="square">
            <a:spAutoFit/>
          </a:bodyPr>
          <a:lstStyle/>
          <a:p>
            <a:r>
              <a:rPr lang="zh-CN" altLang="en-US" sz="2000" dirty="0">
                <a:solidFill>
                  <a:srgbClr val="333333"/>
                </a:solidFill>
                <a:cs typeface="Arial" panose="020B0604020202020204" pitchFamily="34" charset="0"/>
              </a:rPr>
              <a:t>注</a:t>
            </a:r>
            <a:r>
              <a:rPr lang="en-US" altLang="zh-CN" sz="2000" dirty="0">
                <a:solidFill>
                  <a:srgbClr val="333333"/>
                </a:solidFill>
                <a:cs typeface="Arial" panose="020B0604020202020204" pitchFamily="34" charset="0"/>
              </a:rPr>
              <a:t>1</a:t>
            </a:r>
            <a:r>
              <a:rPr lang="zh-CN" altLang="en-US" sz="2000" dirty="0">
                <a:solidFill>
                  <a:srgbClr val="333333"/>
                </a:solidFill>
                <a:cs typeface="Arial" panose="020B0604020202020204" pitchFamily="34" charset="0"/>
              </a:rPr>
              <a:t>：</a:t>
            </a:r>
            <a:r>
              <a:rPr lang="en-US" altLang="zh-CN" sz="2000" dirty="0">
                <a:solidFill>
                  <a:srgbClr val="333333"/>
                </a:solidFill>
                <a:cs typeface="Arial" panose="020B0604020202020204" pitchFamily="34" charset="0"/>
              </a:rPr>
              <a:t>1TFLOPs</a:t>
            </a:r>
            <a:r>
              <a:rPr lang="zh-CN" altLang="en-US" sz="2000" dirty="0">
                <a:solidFill>
                  <a:srgbClr val="333333"/>
                </a:solidFill>
                <a:cs typeface="Arial" panose="020B0604020202020204" pitchFamily="34" charset="0"/>
              </a:rPr>
              <a:t>等于每秒执行</a:t>
            </a:r>
            <a:r>
              <a:rPr lang="en-US" altLang="zh-CN" sz="2000" dirty="0">
                <a:solidFill>
                  <a:srgbClr val="333333"/>
                </a:solidFill>
                <a:cs typeface="Arial" panose="020B0604020202020204" pitchFamily="34" charset="0"/>
              </a:rPr>
              <a:t>1</a:t>
            </a:r>
            <a:r>
              <a:rPr lang="zh-CN" altLang="en-US" sz="2000" dirty="0">
                <a:solidFill>
                  <a:srgbClr val="333333"/>
                </a:solidFill>
                <a:cs typeface="Arial" panose="020B0604020202020204" pitchFamily="34" charset="0"/>
              </a:rPr>
              <a:t>万亿次浮点运算‌‌。</a:t>
            </a:r>
            <a:endParaRPr lang="en-US" altLang="zh-CN" sz="2000" dirty="0">
              <a:solidFill>
                <a:srgbClr val="333333"/>
              </a:solidFill>
              <a:cs typeface="Arial" panose="020B0604020202020204" pitchFamily="34" charset="0"/>
            </a:endParaRPr>
          </a:p>
          <a:p>
            <a:r>
              <a:rPr lang="zh-CN" altLang="en-US" sz="2000" dirty="0">
                <a:solidFill>
                  <a:srgbClr val="333333"/>
                </a:solidFill>
                <a:cs typeface="Arial" panose="020B0604020202020204" pitchFamily="34" charset="0"/>
              </a:rPr>
              <a:t>注</a:t>
            </a:r>
            <a:r>
              <a:rPr lang="en-US" altLang="zh-CN" sz="2000" dirty="0">
                <a:solidFill>
                  <a:srgbClr val="333333"/>
                </a:solidFill>
                <a:cs typeface="Arial" panose="020B0604020202020204" pitchFamily="34" charset="0"/>
              </a:rPr>
              <a:t>2</a:t>
            </a:r>
            <a:r>
              <a:rPr lang="zh-CN" altLang="en-US" sz="2000" dirty="0">
                <a:solidFill>
                  <a:srgbClr val="333333"/>
                </a:solidFill>
                <a:cs typeface="Arial" panose="020B0604020202020204" pitchFamily="34" charset="0"/>
              </a:rPr>
              <a:t>：</a:t>
            </a:r>
            <a:r>
              <a:rPr lang="en-US" altLang="zh-CN" sz="2000" dirty="0">
                <a:solidFill>
                  <a:srgbClr val="333333"/>
                </a:solidFill>
                <a:cs typeface="Arial" panose="020B0604020202020204" pitchFamily="34" charset="0"/>
              </a:rPr>
              <a:t>NPU</a:t>
            </a:r>
            <a:r>
              <a:rPr lang="zh-CN" altLang="en-US" sz="2000" dirty="0">
                <a:solidFill>
                  <a:srgbClr val="333333"/>
                </a:solidFill>
                <a:cs typeface="Arial" panose="020B0604020202020204" pitchFamily="34" charset="0"/>
              </a:rPr>
              <a:t>和</a:t>
            </a:r>
            <a:r>
              <a:rPr lang="en-US" altLang="zh-CN" sz="2000" dirty="0">
                <a:solidFill>
                  <a:srgbClr val="333333"/>
                </a:solidFill>
                <a:cs typeface="Arial" panose="020B0604020202020204" pitchFamily="34" charset="0"/>
              </a:rPr>
              <a:t>TPU </a:t>
            </a:r>
            <a:r>
              <a:rPr lang="zh-CN" altLang="en-US" sz="2000" dirty="0">
                <a:solidFill>
                  <a:srgbClr val="333333"/>
                </a:solidFill>
                <a:cs typeface="Arial" panose="020B0604020202020204" pitchFamily="34" charset="0"/>
              </a:rPr>
              <a:t>都属于</a:t>
            </a:r>
            <a:r>
              <a:rPr lang="en-US" altLang="zh-CN" sz="2000" dirty="0">
                <a:solidFill>
                  <a:srgbClr val="333333"/>
                </a:solidFill>
                <a:cs typeface="Arial" panose="020B0604020202020204" pitchFamily="34" charset="0"/>
              </a:rPr>
              <a:t>ASIC</a:t>
            </a:r>
            <a:r>
              <a:rPr lang="zh-CN" altLang="en-US" sz="2000" dirty="0">
                <a:solidFill>
                  <a:srgbClr val="333333"/>
                </a:solidFill>
                <a:cs typeface="Arial" panose="020B0604020202020204" pitchFamily="34" charset="0"/>
              </a:rPr>
              <a:t>（专用集成电路）​。</a:t>
            </a:r>
            <a:endParaRPr lang="zh-CN" altLang="en-US" sz="2000" dirty="0">
              <a:cs typeface="Arial" panose="020B0604020202020204" pitchFamily="34" charset="0"/>
            </a:endParaRPr>
          </a:p>
        </p:txBody>
      </p:sp>
      <p:sp>
        <p:nvSpPr>
          <p:cNvPr id="10" name="文本框 9"/>
          <p:cNvSpPr txBox="1"/>
          <p:nvPr/>
        </p:nvSpPr>
        <p:spPr>
          <a:xfrm>
            <a:off x="560070" y="1382395"/>
            <a:ext cx="4269105" cy="460375"/>
          </a:xfrm>
          <a:prstGeom prst="rect">
            <a:avLst/>
          </a:prstGeom>
          <a:noFill/>
        </p:spPr>
        <p:txBody>
          <a:bodyPr wrap="square">
            <a:spAutoFit/>
          </a:bodyPr>
          <a:lstStyle/>
          <a:p>
            <a:pPr algn="l" fontAlgn="base">
              <a:spcBef>
                <a:spcPts val="1200"/>
              </a:spcBef>
              <a:spcAft>
                <a:spcPts val="600"/>
              </a:spcAft>
            </a:pPr>
            <a:r>
              <a:rPr lang="zh-CN" altLang="en-US" b="1" i="0" dirty="0">
                <a:effectLst/>
                <a:latin typeface="inherit"/>
              </a:rPr>
              <a:t>一、主流深度学习硬件对比表​</a:t>
            </a:r>
            <a:endParaRPr lang="zh-CN" altLang="en-US" b="1" i="0" dirty="0">
              <a:effectLst/>
              <a:latin typeface="PingFang SC"/>
            </a:endParaRPr>
          </a:p>
        </p:txBody>
      </p:sp>
      <p:graphicFrame>
        <p:nvGraphicFramePr>
          <p:cNvPr id="11" name="表格 10"/>
          <p:cNvGraphicFramePr>
            <a:graphicFrameLocks noGrp="1"/>
          </p:cNvGraphicFramePr>
          <p:nvPr/>
        </p:nvGraphicFramePr>
        <p:xfrm>
          <a:off x="715349" y="2090392"/>
          <a:ext cx="10761302" cy="4541520"/>
        </p:xfrm>
        <a:graphic>
          <a:graphicData uri="http://schemas.openxmlformats.org/drawingml/2006/table">
            <a:tbl>
              <a:tblPr firstRow="1" bandRow="1">
                <a:tableStyleId>{5940675A-B579-460E-94D1-54222C63F5DA}</a:tableStyleId>
              </a:tblPr>
              <a:tblGrid>
                <a:gridCol w="1187450"/>
                <a:gridCol w="1458151"/>
                <a:gridCol w="1568402"/>
                <a:gridCol w="1429407"/>
                <a:gridCol w="1818289"/>
                <a:gridCol w="1703961"/>
                <a:gridCol w="1595642"/>
              </a:tblGrid>
              <a:tr h="370840">
                <a:tc>
                  <a:txBody>
                    <a:bodyPr/>
                    <a:lstStyle/>
                    <a:p>
                      <a:pPr algn="ctr" fontAlgn="ctr"/>
                      <a:r>
                        <a:rPr lang="zh-CN" altLang="en-US" b="1" dirty="0">
                          <a:effectLst/>
                        </a:rPr>
                        <a:t>​​硬件类型​​</a:t>
                      </a:r>
                      <a:endParaRPr lang="zh-CN" altLang="en-US" b="1" dirty="0">
                        <a:effectLst/>
                      </a:endParaRPr>
                    </a:p>
                  </a:txBody>
                  <a:tcPr marL="101600" marR="101600" marT="76200" marB="76200" anchor="ctr"/>
                </a:tc>
                <a:tc>
                  <a:txBody>
                    <a:bodyPr/>
                    <a:lstStyle/>
                    <a:p>
                      <a:pPr algn="ctr" fontAlgn="ctr"/>
                      <a:r>
                        <a:rPr lang="zh-CN" altLang="en-US" b="1" dirty="0">
                          <a:effectLst/>
                        </a:rPr>
                        <a:t>​​代表型号​​</a:t>
                      </a:r>
                      <a:endParaRPr lang="zh-CN" altLang="en-US" b="1" dirty="0">
                        <a:effectLst/>
                      </a:endParaRPr>
                    </a:p>
                  </a:txBody>
                  <a:tcPr marL="101600" marR="101600" marT="76200" marB="76200" anchor="ctr"/>
                </a:tc>
                <a:tc>
                  <a:txBody>
                    <a:bodyPr/>
                    <a:lstStyle/>
                    <a:p>
                      <a:pPr algn="ctr" fontAlgn="ctr"/>
                      <a:r>
                        <a:rPr lang="zh-CN" altLang="en-US" b="1">
                          <a:effectLst/>
                        </a:rPr>
                        <a:t>​​核心架构​​</a:t>
                      </a:r>
                      <a:endParaRPr lang="zh-CN" altLang="en-US" b="1">
                        <a:effectLst/>
                      </a:endParaRPr>
                    </a:p>
                  </a:txBody>
                  <a:tcPr marL="101600" marR="101600" marT="76200" marB="76200" anchor="ctr"/>
                </a:tc>
                <a:tc>
                  <a:txBody>
                    <a:bodyPr/>
                    <a:lstStyle/>
                    <a:p>
                      <a:pPr algn="ctr" fontAlgn="ctr"/>
                      <a:r>
                        <a:rPr lang="zh-CN" altLang="en-US" b="1">
                          <a:effectLst/>
                        </a:rPr>
                        <a:t>​​计算能力​​</a:t>
                      </a:r>
                      <a:endParaRPr lang="zh-CN" altLang="en-US" b="1">
                        <a:effectLst/>
                      </a:endParaRPr>
                    </a:p>
                  </a:txBody>
                  <a:tcPr marL="101600" marR="101600" marT="76200" marB="76200" anchor="ctr"/>
                </a:tc>
                <a:tc>
                  <a:txBody>
                    <a:bodyPr/>
                    <a:lstStyle/>
                    <a:p>
                      <a:pPr algn="ctr" fontAlgn="ctr"/>
                      <a:r>
                        <a:rPr lang="zh-CN" altLang="en-US" b="1">
                          <a:effectLst/>
                        </a:rPr>
                        <a:t>​​显存</a:t>
                      </a:r>
                      <a:r>
                        <a:rPr lang="en-US" altLang="zh-CN" b="1">
                          <a:effectLst/>
                        </a:rPr>
                        <a:t>/</a:t>
                      </a:r>
                      <a:r>
                        <a:rPr lang="zh-CN" altLang="en-US" b="1">
                          <a:effectLst/>
                        </a:rPr>
                        <a:t>带宽​​</a:t>
                      </a:r>
                      <a:endParaRPr lang="zh-CN" altLang="en-US" b="1">
                        <a:effectLst/>
                      </a:endParaRPr>
                    </a:p>
                  </a:txBody>
                  <a:tcPr marL="101600" marR="101600" marT="76200" marB="76200" anchor="ctr"/>
                </a:tc>
                <a:tc>
                  <a:txBody>
                    <a:bodyPr/>
                    <a:lstStyle/>
                    <a:p>
                      <a:pPr algn="ctr" fontAlgn="ctr"/>
                      <a:r>
                        <a:rPr lang="zh-CN" altLang="en-US" b="1">
                          <a:effectLst/>
                        </a:rPr>
                        <a:t>​​适用场景​​</a:t>
                      </a:r>
                      <a:endParaRPr lang="zh-CN" altLang="en-US" b="1">
                        <a:effectLst/>
                      </a:endParaRPr>
                    </a:p>
                  </a:txBody>
                  <a:tcPr marL="101600" marR="101600" marT="76200" marB="76200" anchor="ctr"/>
                </a:tc>
                <a:tc>
                  <a:txBody>
                    <a:bodyPr/>
                    <a:lstStyle/>
                    <a:p>
                      <a:pPr algn="ctr" fontAlgn="ctr"/>
                      <a:r>
                        <a:rPr lang="zh-CN" altLang="en-US" b="1">
                          <a:effectLst/>
                        </a:rPr>
                        <a:t>​​优势与局限​​</a:t>
                      </a:r>
                      <a:endParaRPr lang="zh-CN" altLang="en-US" b="1">
                        <a:effectLst/>
                      </a:endParaRPr>
                    </a:p>
                  </a:txBody>
                  <a:tcPr marL="101600" marR="101600" marT="76200" marB="76200" anchor="ctr"/>
                </a:tc>
              </a:tr>
              <a:tr h="370840">
                <a:tc>
                  <a:txBody>
                    <a:bodyPr/>
                    <a:lstStyle/>
                    <a:p>
                      <a:pPr algn="ctr" fontAlgn="ctr"/>
                      <a:r>
                        <a:rPr lang="en-US" sz="1400">
                          <a:effectLst/>
                        </a:rPr>
                        <a:t>​</a:t>
                      </a:r>
                      <a:r>
                        <a:rPr lang="en-US" sz="1400" b="1">
                          <a:effectLst/>
                        </a:rPr>
                        <a:t>​CPU​</a:t>
                      </a:r>
                      <a:r>
                        <a:rPr lang="en-US" sz="1400">
                          <a:effectLst/>
                        </a:rPr>
                        <a:t>​</a:t>
                      </a:r>
                      <a:endParaRPr lang="en-US" sz="1400">
                        <a:effectLst/>
                      </a:endParaRPr>
                    </a:p>
                  </a:txBody>
                  <a:tcPr marL="101600" marR="101600" marT="76200" marB="76200" anchor="ctr"/>
                </a:tc>
                <a:tc>
                  <a:txBody>
                    <a:bodyPr/>
                    <a:lstStyle/>
                    <a:p>
                      <a:pPr algn="ctr" fontAlgn="ctr"/>
                      <a:r>
                        <a:rPr lang="en-US" sz="1400" dirty="0">
                          <a:effectLst/>
                        </a:rPr>
                        <a:t>Intel Xeon/AMD EPYC</a:t>
                      </a:r>
                      <a:endParaRPr lang="en-US" sz="1400" dirty="0">
                        <a:effectLst/>
                      </a:endParaRPr>
                    </a:p>
                  </a:txBody>
                  <a:tcPr marL="101600" marR="101600" marT="76200" marB="76200" anchor="ctr"/>
                </a:tc>
                <a:tc>
                  <a:txBody>
                    <a:bodyPr/>
                    <a:lstStyle/>
                    <a:p>
                      <a:pPr algn="ctr" fontAlgn="ctr"/>
                      <a:r>
                        <a:rPr lang="zh-CN" altLang="en-US" sz="1400">
                          <a:effectLst/>
                        </a:rPr>
                        <a:t>多核通用架构</a:t>
                      </a:r>
                      <a:endParaRPr lang="zh-CN" altLang="en-US" sz="1400">
                        <a:effectLst/>
                      </a:endParaRPr>
                    </a:p>
                  </a:txBody>
                  <a:tcPr marL="101600" marR="101600" marT="76200" marB="76200" anchor="ctr"/>
                </a:tc>
                <a:tc>
                  <a:txBody>
                    <a:bodyPr/>
                    <a:lstStyle/>
                    <a:p>
                      <a:pPr algn="ctr" fontAlgn="ctr"/>
                      <a:r>
                        <a:rPr lang="zh-CN" altLang="en-US" sz="1400" dirty="0">
                          <a:effectLst/>
                        </a:rPr>
                        <a:t>低至中（</a:t>
                      </a:r>
                      <a:r>
                        <a:rPr lang="en-US" altLang="zh-CN" sz="1400" dirty="0">
                          <a:effectLst/>
                        </a:rPr>
                        <a:t>&lt;1 </a:t>
                      </a:r>
                      <a:r>
                        <a:rPr lang="en-US" sz="1400" dirty="0">
                          <a:effectLst/>
                        </a:rPr>
                        <a:t>TFLOPS）</a:t>
                      </a:r>
                      <a:endParaRPr lang="en-US" sz="1400" dirty="0">
                        <a:effectLst/>
                      </a:endParaRPr>
                    </a:p>
                  </a:txBody>
                  <a:tcPr marL="101600" marR="101600" marT="76200" marB="76200" anchor="ctr"/>
                </a:tc>
                <a:tc>
                  <a:txBody>
                    <a:bodyPr/>
                    <a:lstStyle/>
                    <a:p>
                      <a:pPr algn="ctr" fontAlgn="ctr"/>
                      <a:r>
                        <a:rPr lang="zh-CN" altLang="en-US" sz="1400">
                          <a:effectLst/>
                        </a:rPr>
                        <a:t>依赖系统内存（</a:t>
                      </a:r>
                      <a:r>
                        <a:rPr lang="en-US" altLang="zh-CN" sz="1400">
                          <a:effectLst/>
                        </a:rPr>
                        <a:t>DDR5</a:t>
                      </a:r>
                      <a:r>
                        <a:rPr lang="zh-CN" altLang="en-US" sz="1400">
                          <a:effectLst/>
                        </a:rPr>
                        <a:t>）</a:t>
                      </a:r>
                      <a:endParaRPr lang="zh-CN" altLang="en-US" sz="1400">
                        <a:effectLst/>
                      </a:endParaRPr>
                    </a:p>
                  </a:txBody>
                  <a:tcPr marL="101600" marR="101600" marT="76200" marB="76200" anchor="ctr"/>
                </a:tc>
                <a:tc>
                  <a:txBody>
                    <a:bodyPr/>
                    <a:lstStyle/>
                    <a:p>
                      <a:pPr algn="ctr" fontAlgn="base">
                        <a:lnSpc>
                          <a:spcPct val="100000"/>
                        </a:lnSpc>
                        <a:buNone/>
                      </a:pPr>
                      <a:r>
                        <a:rPr lang="zh-CN" altLang="en-US" sz="1400" dirty="0">
                          <a:effectLst/>
                        </a:rPr>
                        <a:t>数据预处理、小模型推理</a:t>
                      </a:r>
                      <a:endParaRPr lang="zh-CN" altLang="en-US" sz="1400" dirty="0">
                        <a:effectLst/>
                        <a:latin typeface="inherit"/>
                      </a:endParaRPr>
                    </a:p>
                  </a:txBody>
                  <a:tcPr marL="101600" marR="101600" marT="76200" marB="76200" anchor="ctr"/>
                </a:tc>
                <a:tc>
                  <a:txBody>
                    <a:bodyPr/>
                    <a:lstStyle/>
                    <a:p>
                      <a:pPr algn="ctr" fontAlgn="ctr"/>
                      <a:r>
                        <a:rPr lang="zh-CN" altLang="en-US" sz="1400">
                          <a:effectLst/>
                        </a:rPr>
                        <a:t>通用性强，内存大；计算效率低</a:t>
                      </a:r>
                      <a:endParaRPr lang="zh-CN" altLang="en-US" sz="1400">
                        <a:effectLst/>
                      </a:endParaRPr>
                    </a:p>
                  </a:txBody>
                  <a:tcPr marL="101600" marR="101600" marT="76200" marB="76200" anchor="ctr"/>
                </a:tc>
              </a:tr>
              <a:tr h="370840">
                <a:tc>
                  <a:txBody>
                    <a:bodyPr/>
                    <a:lstStyle/>
                    <a:p>
                      <a:pPr algn="ctr" fontAlgn="ctr"/>
                      <a:r>
                        <a:rPr lang="en-US" sz="1400">
                          <a:effectLst/>
                        </a:rPr>
                        <a:t>​</a:t>
                      </a:r>
                      <a:r>
                        <a:rPr lang="en-US" sz="1400" b="1">
                          <a:effectLst/>
                        </a:rPr>
                        <a:t>​GPU​</a:t>
                      </a:r>
                      <a:r>
                        <a:rPr lang="en-US" sz="1400">
                          <a:effectLst/>
                        </a:rPr>
                        <a:t>​</a:t>
                      </a:r>
                      <a:endParaRPr lang="en-US" sz="1400">
                        <a:effectLst/>
                      </a:endParaRPr>
                    </a:p>
                  </a:txBody>
                  <a:tcPr marL="101600" marR="101600" marT="76200" marB="76200" anchor="ctr"/>
                </a:tc>
                <a:tc>
                  <a:txBody>
                    <a:bodyPr/>
                    <a:lstStyle/>
                    <a:p>
                      <a:pPr algn="ctr" fontAlgn="ctr"/>
                      <a:r>
                        <a:rPr lang="en-US" sz="1400">
                          <a:effectLst/>
                        </a:rPr>
                        <a:t>NVIDIA A100/H100</a:t>
                      </a:r>
                      <a:endParaRPr lang="en-US" sz="1400">
                        <a:effectLst/>
                      </a:endParaRPr>
                    </a:p>
                  </a:txBody>
                  <a:tcPr marL="101600" marR="101600" marT="76200" marB="76200" anchor="ctr"/>
                </a:tc>
                <a:tc>
                  <a:txBody>
                    <a:bodyPr/>
                    <a:lstStyle/>
                    <a:p>
                      <a:pPr algn="ctr" fontAlgn="ctr"/>
                      <a:r>
                        <a:rPr lang="en-US" sz="1400">
                          <a:effectLst/>
                        </a:rPr>
                        <a:t>CUDA+Tensor Core</a:t>
                      </a:r>
                      <a:endParaRPr lang="en-US" sz="1400">
                        <a:effectLst/>
                      </a:endParaRPr>
                    </a:p>
                  </a:txBody>
                  <a:tcPr marL="101600" marR="101600" marT="76200" marB="76200" anchor="ctr"/>
                </a:tc>
                <a:tc>
                  <a:txBody>
                    <a:bodyPr/>
                    <a:lstStyle/>
                    <a:p>
                      <a:pPr algn="ctr" fontAlgn="ctr"/>
                      <a:r>
                        <a:rPr lang="en-US" sz="1400">
                          <a:effectLst/>
                        </a:rPr>
                        <a:t>624-2000 TFLOPS</a:t>
                      </a:r>
                      <a:endParaRPr lang="en-US" sz="1400">
                        <a:effectLst/>
                      </a:endParaRPr>
                    </a:p>
                  </a:txBody>
                  <a:tcPr marL="101600" marR="101600" marT="76200" marB="76200" anchor="ctr"/>
                </a:tc>
                <a:tc>
                  <a:txBody>
                    <a:bodyPr/>
                    <a:lstStyle/>
                    <a:p>
                      <a:pPr algn="ctr" fontAlgn="ctr"/>
                      <a:r>
                        <a:rPr lang="en-US" sz="1400">
                          <a:effectLst/>
                        </a:rPr>
                        <a:t>40-80GB HBM2e/HBM3</a:t>
                      </a:r>
                      <a:endParaRPr lang="en-US" sz="1400">
                        <a:effectLst/>
                      </a:endParaRPr>
                    </a:p>
                  </a:txBody>
                  <a:tcPr marL="101600" marR="101600" marT="76200" marB="76200" anchor="ctr"/>
                </a:tc>
                <a:tc>
                  <a:txBody>
                    <a:bodyPr/>
                    <a:lstStyle/>
                    <a:p>
                      <a:pPr algn="ctr" fontAlgn="base">
                        <a:lnSpc>
                          <a:spcPct val="100000"/>
                        </a:lnSpc>
                        <a:buNone/>
                      </a:pPr>
                      <a:r>
                        <a:rPr lang="zh-CN" altLang="en-US" sz="1400" dirty="0">
                          <a:effectLst/>
                        </a:rPr>
                        <a:t>大规模训练</a:t>
                      </a:r>
                      <a:r>
                        <a:rPr lang="en-US" altLang="zh-CN" sz="1400" dirty="0">
                          <a:effectLst/>
                        </a:rPr>
                        <a:t>/</a:t>
                      </a:r>
                      <a:r>
                        <a:rPr lang="zh-CN" altLang="en-US" sz="1400" dirty="0">
                          <a:effectLst/>
                        </a:rPr>
                        <a:t>推理</a:t>
                      </a:r>
                      <a:endParaRPr lang="zh-CN" altLang="en-US" sz="1400" dirty="0">
                        <a:effectLst/>
                        <a:latin typeface="inherit"/>
                      </a:endParaRPr>
                    </a:p>
                  </a:txBody>
                  <a:tcPr marL="101600" marR="101600" marT="76200" marB="76200" anchor="ctr"/>
                </a:tc>
                <a:tc>
                  <a:txBody>
                    <a:bodyPr/>
                    <a:lstStyle/>
                    <a:p>
                      <a:pPr algn="ctr" fontAlgn="ctr"/>
                      <a:r>
                        <a:rPr lang="zh-CN" altLang="en-US" sz="1400">
                          <a:effectLst/>
                        </a:rPr>
                        <a:t>并行计算强，生态成熟；功耗高</a:t>
                      </a:r>
                      <a:endParaRPr lang="zh-CN" altLang="en-US" sz="1400">
                        <a:effectLst/>
                      </a:endParaRPr>
                    </a:p>
                  </a:txBody>
                  <a:tcPr marL="101600" marR="101600" marT="76200" marB="76200" anchor="ctr"/>
                </a:tc>
              </a:tr>
              <a:tr h="370840">
                <a:tc>
                  <a:txBody>
                    <a:bodyPr/>
                    <a:lstStyle/>
                    <a:p>
                      <a:pPr algn="ctr" fontAlgn="ctr"/>
                      <a:r>
                        <a:rPr lang="en-US" sz="1400" dirty="0">
                          <a:effectLst/>
                        </a:rPr>
                        <a:t>​</a:t>
                      </a:r>
                      <a:r>
                        <a:rPr lang="en-US" sz="1400" b="1" dirty="0">
                          <a:effectLst/>
                        </a:rPr>
                        <a:t>​TPU​</a:t>
                      </a:r>
                      <a:r>
                        <a:rPr lang="en-US" sz="1400" dirty="0">
                          <a:effectLst/>
                        </a:rPr>
                        <a:t>​</a:t>
                      </a:r>
                      <a:endParaRPr lang="en-US" sz="1400" dirty="0">
                        <a:effectLst/>
                      </a:endParaRPr>
                    </a:p>
                  </a:txBody>
                  <a:tcPr marL="101600" marR="101600" marT="76200" marB="76200" anchor="ctr"/>
                </a:tc>
                <a:tc>
                  <a:txBody>
                    <a:bodyPr/>
                    <a:lstStyle/>
                    <a:p>
                      <a:pPr algn="ctr" fontAlgn="ctr"/>
                      <a:r>
                        <a:rPr lang="en-US" sz="1400">
                          <a:effectLst/>
                        </a:rPr>
                        <a:t>Google TPU v4/TPUv6</a:t>
                      </a:r>
                      <a:endParaRPr lang="en-US" sz="1400">
                        <a:effectLst/>
                      </a:endParaRPr>
                    </a:p>
                  </a:txBody>
                  <a:tcPr marL="101600" marR="101600" marT="76200" marB="76200" anchor="ctr"/>
                </a:tc>
                <a:tc>
                  <a:txBody>
                    <a:bodyPr/>
                    <a:lstStyle/>
                    <a:p>
                      <a:pPr algn="ctr" fontAlgn="ctr"/>
                      <a:r>
                        <a:rPr lang="en-US" sz="1400">
                          <a:effectLst/>
                        </a:rPr>
                        <a:t>Systolic Array</a:t>
                      </a:r>
                      <a:endParaRPr lang="en-US" sz="1400">
                        <a:effectLst/>
                      </a:endParaRPr>
                    </a:p>
                  </a:txBody>
                  <a:tcPr marL="101600" marR="101600" marT="76200" marB="76200" anchor="ctr"/>
                </a:tc>
                <a:tc>
                  <a:txBody>
                    <a:bodyPr/>
                    <a:lstStyle/>
                    <a:p>
                      <a:pPr algn="ctr" fontAlgn="ctr"/>
                      <a:r>
                        <a:rPr lang="en-US" sz="1400">
                          <a:effectLst/>
                        </a:rPr>
                        <a:t>700+ TFLOPS</a:t>
                      </a:r>
                      <a:endParaRPr lang="en-US" sz="1400">
                        <a:effectLst/>
                      </a:endParaRPr>
                    </a:p>
                  </a:txBody>
                  <a:tcPr marL="101600" marR="101600" marT="76200" marB="76200" anchor="ctr"/>
                </a:tc>
                <a:tc>
                  <a:txBody>
                    <a:bodyPr/>
                    <a:lstStyle/>
                    <a:p>
                      <a:pPr algn="ctr" fontAlgn="ctr"/>
                      <a:r>
                        <a:rPr lang="en-US" sz="1400">
                          <a:effectLst/>
                        </a:rPr>
                        <a:t>128GB HBM（v4）</a:t>
                      </a:r>
                      <a:endParaRPr lang="en-US" sz="1400">
                        <a:effectLst/>
                      </a:endParaRPr>
                    </a:p>
                  </a:txBody>
                  <a:tcPr marL="101600" marR="101600" marT="76200" marB="76200" anchor="ctr"/>
                </a:tc>
                <a:tc>
                  <a:txBody>
                    <a:bodyPr/>
                    <a:lstStyle/>
                    <a:p>
                      <a:pPr algn="ctr" fontAlgn="base">
                        <a:lnSpc>
                          <a:spcPct val="100000"/>
                        </a:lnSpc>
                        <a:buNone/>
                      </a:pPr>
                      <a:r>
                        <a:rPr lang="zh-CN" altLang="en-US" sz="1400" dirty="0">
                          <a:effectLst/>
                        </a:rPr>
                        <a:t>云平台大规模训练</a:t>
                      </a:r>
                      <a:endParaRPr lang="zh-CN" altLang="en-US" sz="1400" dirty="0">
                        <a:effectLst/>
                        <a:latin typeface="inherit"/>
                      </a:endParaRPr>
                    </a:p>
                  </a:txBody>
                  <a:tcPr marL="101600" marR="101600" marT="76200" marB="76200" anchor="ctr"/>
                </a:tc>
                <a:tc>
                  <a:txBody>
                    <a:bodyPr/>
                    <a:lstStyle/>
                    <a:p>
                      <a:pPr algn="ctr" fontAlgn="ctr"/>
                      <a:r>
                        <a:rPr lang="zh-CN" altLang="en-US" sz="1400" dirty="0">
                          <a:effectLst/>
                        </a:rPr>
                        <a:t>矩阵运算高效；仅支持</a:t>
                      </a:r>
                      <a:r>
                        <a:rPr lang="en-US" sz="1400" dirty="0">
                          <a:effectLst/>
                        </a:rPr>
                        <a:t>TensorFlow</a:t>
                      </a:r>
                      <a:endParaRPr lang="en-US" sz="1400" dirty="0">
                        <a:effectLst/>
                      </a:endParaRPr>
                    </a:p>
                  </a:txBody>
                  <a:tcPr marL="101600" marR="101600" marT="76200" marB="76200" anchor="ctr"/>
                </a:tc>
              </a:tr>
              <a:tr h="289560">
                <a:tc>
                  <a:txBody>
                    <a:bodyPr/>
                    <a:lstStyle/>
                    <a:p>
                      <a:pPr algn="ctr" fontAlgn="ctr"/>
                      <a:r>
                        <a:rPr lang="en-US" sz="1400" dirty="0">
                          <a:effectLst/>
                        </a:rPr>
                        <a:t>​</a:t>
                      </a:r>
                      <a:r>
                        <a:rPr lang="en-US" sz="1400" b="1" dirty="0">
                          <a:effectLst/>
                        </a:rPr>
                        <a:t>​NPU​</a:t>
                      </a:r>
                      <a:r>
                        <a:rPr lang="en-US" sz="1400" dirty="0">
                          <a:effectLst/>
                        </a:rPr>
                        <a:t>​</a:t>
                      </a:r>
                      <a:endParaRPr lang="en-US" sz="1400" dirty="0">
                        <a:effectLst/>
                      </a:endParaRPr>
                    </a:p>
                  </a:txBody>
                  <a:tcPr marL="101600" marR="101600" marT="76200" marB="76200" anchor="ctr"/>
                </a:tc>
                <a:tc>
                  <a:txBody>
                    <a:bodyPr/>
                    <a:lstStyle/>
                    <a:p>
                      <a:pPr algn="ctr" fontAlgn="ctr"/>
                      <a:r>
                        <a:rPr lang="zh-CN" altLang="en-US" sz="1400" dirty="0">
                          <a:effectLst/>
                        </a:rPr>
                        <a:t>华为昇腾</a:t>
                      </a:r>
                      <a:r>
                        <a:rPr lang="en-US" altLang="zh-CN" sz="1400" dirty="0">
                          <a:effectLst/>
                        </a:rPr>
                        <a:t>910</a:t>
                      </a:r>
                      <a:endParaRPr lang="en-US" altLang="zh-CN" sz="1400" dirty="0">
                        <a:effectLst/>
                      </a:endParaRPr>
                    </a:p>
                  </a:txBody>
                  <a:tcPr marL="101600" marR="101600" marT="76200" marB="76200" anchor="ctr"/>
                </a:tc>
                <a:tc>
                  <a:txBody>
                    <a:bodyPr/>
                    <a:lstStyle/>
                    <a:p>
                      <a:pPr algn="ctr" fontAlgn="ctr"/>
                      <a:r>
                        <a:rPr lang="zh-CN" altLang="en-US" sz="1400" dirty="0">
                          <a:effectLst/>
                        </a:rPr>
                        <a:t>达芬奇架构</a:t>
                      </a:r>
                      <a:endParaRPr lang="zh-CN" altLang="en-US" sz="1400" dirty="0">
                        <a:effectLst/>
                      </a:endParaRPr>
                    </a:p>
                  </a:txBody>
                  <a:tcPr marL="101600" marR="101600" marT="76200" marB="76200" anchor="ctr"/>
                </a:tc>
                <a:tc>
                  <a:txBody>
                    <a:bodyPr/>
                    <a:lstStyle/>
                    <a:p>
                      <a:pPr algn="ctr" fontAlgn="ctr"/>
                      <a:r>
                        <a:rPr lang="en-US" sz="1400" dirty="0">
                          <a:effectLst/>
                        </a:rPr>
                        <a:t>256 TFLOPS</a:t>
                      </a:r>
                      <a:endParaRPr lang="en-US" sz="1400" dirty="0">
                        <a:effectLst/>
                      </a:endParaRPr>
                    </a:p>
                  </a:txBody>
                  <a:tcPr marL="101600" marR="101600" marT="76200" marB="76200" anchor="ctr"/>
                </a:tc>
                <a:tc>
                  <a:txBody>
                    <a:bodyPr/>
                    <a:lstStyle/>
                    <a:p>
                      <a:pPr algn="ctr" fontAlgn="ctr"/>
                      <a:r>
                        <a:rPr lang="en-US" sz="1400" dirty="0">
                          <a:effectLst/>
                        </a:rPr>
                        <a:t>32GB HBM2</a:t>
                      </a:r>
                      <a:endParaRPr lang="en-US" sz="1400" dirty="0">
                        <a:effectLst/>
                      </a:endParaRPr>
                    </a:p>
                  </a:txBody>
                  <a:tcPr marL="101600" marR="101600" marT="76200" marB="76200" anchor="ctr"/>
                </a:tc>
                <a:tc>
                  <a:txBody>
                    <a:bodyPr/>
                    <a:lstStyle/>
                    <a:p>
                      <a:pPr algn="ctr" fontAlgn="ctr">
                        <a:lnSpc>
                          <a:spcPct val="100000"/>
                        </a:lnSpc>
                      </a:pPr>
                      <a:r>
                        <a:rPr lang="zh-CN" altLang="en-US" sz="1400" dirty="0">
                          <a:effectLst/>
                        </a:rPr>
                        <a:t>端侧推理（如手机</a:t>
                      </a:r>
                      <a:r>
                        <a:rPr lang="en-US" altLang="zh-CN" sz="1400" dirty="0">
                          <a:effectLst/>
                        </a:rPr>
                        <a:t>/</a:t>
                      </a:r>
                      <a:r>
                        <a:rPr lang="zh-CN" altLang="en-US" sz="1400" dirty="0">
                          <a:effectLst/>
                        </a:rPr>
                        <a:t>摄像头）</a:t>
                      </a:r>
                      <a:endParaRPr lang="zh-CN" altLang="en-US" sz="1400" dirty="0">
                        <a:effectLst/>
                      </a:endParaRPr>
                    </a:p>
                  </a:txBody>
                  <a:tcPr marL="101600" marR="101600" marT="76200" marB="76200" anchor="ctr"/>
                </a:tc>
                <a:tc>
                  <a:txBody>
                    <a:bodyPr/>
                    <a:lstStyle/>
                    <a:p>
                      <a:pPr algn="ctr" fontAlgn="ctr"/>
                      <a:r>
                        <a:rPr lang="zh-CN" altLang="en-US" sz="1400" dirty="0">
                          <a:effectLst/>
                        </a:rPr>
                        <a:t>低功耗；适用边缘计算</a:t>
                      </a:r>
                      <a:endParaRPr lang="zh-CN" altLang="en-US" sz="1400" dirty="0">
                        <a:effectLst/>
                      </a:endParaRPr>
                    </a:p>
                  </a:txBody>
                  <a:tcPr marL="101600" marR="101600" marT="76200" marB="76200" anchor="ctr"/>
                </a:tc>
              </a:tr>
              <a:tr h="289560">
                <a:tc>
                  <a:txBody>
                    <a:bodyPr/>
                    <a:lstStyle/>
                    <a:p>
                      <a:pPr algn="ctr" fontAlgn="ctr"/>
                      <a:r>
                        <a:rPr lang="en-US" sz="1400" dirty="0">
                          <a:effectLst/>
                        </a:rPr>
                        <a:t>​</a:t>
                      </a:r>
                      <a:r>
                        <a:rPr lang="en-US" sz="1400" b="1" dirty="0">
                          <a:effectLst/>
                        </a:rPr>
                        <a:t>​IPU​</a:t>
                      </a:r>
                      <a:r>
                        <a:rPr lang="en-US" sz="1400" dirty="0">
                          <a:effectLst/>
                        </a:rPr>
                        <a:t>​</a:t>
                      </a:r>
                      <a:endParaRPr lang="en-US" sz="1400" dirty="0">
                        <a:effectLst/>
                      </a:endParaRPr>
                    </a:p>
                  </a:txBody>
                  <a:tcPr marL="101600" marR="101600" marT="76200" marB="76200" anchor="ctr"/>
                </a:tc>
                <a:tc>
                  <a:txBody>
                    <a:bodyPr/>
                    <a:lstStyle/>
                    <a:p>
                      <a:pPr algn="ctr" fontAlgn="ctr"/>
                      <a:r>
                        <a:rPr lang="en-US" sz="1400" dirty="0" err="1">
                          <a:effectLst/>
                        </a:rPr>
                        <a:t>Graphcore</a:t>
                      </a:r>
                      <a:r>
                        <a:rPr lang="en-US" sz="1400" dirty="0">
                          <a:effectLst/>
                        </a:rPr>
                        <a:t> Bow</a:t>
                      </a:r>
                      <a:endParaRPr lang="en-US" sz="1400" dirty="0">
                        <a:effectLst/>
                      </a:endParaRPr>
                    </a:p>
                  </a:txBody>
                  <a:tcPr marL="101600" marR="101600" marT="76200" marB="76200" anchor="ctr"/>
                </a:tc>
                <a:tc>
                  <a:txBody>
                    <a:bodyPr/>
                    <a:lstStyle/>
                    <a:p>
                      <a:pPr algn="ctr" fontAlgn="ctr"/>
                      <a:r>
                        <a:rPr lang="zh-CN" altLang="en-US" sz="1400" dirty="0">
                          <a:effectLst/>
                        </a:rPr>
                        <a:t>多核并行架构</a:t>
                      </a:r>
                      <a:endParaRPr lang="zh-CN" altLang="en-US" sz="1400" dirty="0">
                        <a:effectLst/>
                      </a:endParaRPr>
                    </a:p>
                  </a:txBody>
                  <a:tcPr marL="101600" marR="101600" marT="76200" marB="76200" anchor="ctr"/>
                </a:tc>
                <a:tc>
                  <a:txBody>
                    <a:bodyPr/>
                    <a:lstStyle/>
                    <a:p>
                      <a:pPr algn="ctr" fontAlgn="ctr"/>
                      <a:r>
                        <a:rPr lang="en-US" sz="1400" dirty="0">
                          <a:effectLst/>
                        </a:rPr>
                        <a:t>350 TFLOPS</a:t>
                      </a:r>
                      <a:endParaRPr lang="en-US" sz="1400" dirty="0">
                        <a:effectLst/>
                      </a:endParaRPr>
                    </a:p>
                  </a:txBody>
                  <a:tcPr marL="101600" marR="101600" marT="76200" marB="76200" anchor="ctr"/>
                </a:tc>
                <a:tc>
                  <a:txBody>
                    <a:bodyPr/>
                    <a:lstStyle/>
                    <a:p>
                      <a:pPr algn="ctr" fontAlgn="ctr"/>
                      <a:r>
                        <a:rPr lang="en-US" sz="1400" dirty="0">
                          <a:effectLst/>
                        </a:rPr>
                        <a:t>900GB/s</a:t>
                      </a:r>
                      <a:endParaRPr lang="zh-CN" altLang="en-US" sz="1400" dirty="0">
                        <a:effectLst/>
                      </a:endParaRPr>
                    </a:p>
                  </a:txBody>
                  <a:tcPr marL="101600" marR="101600" marT="76200" marB="76200" anchor="ctr"/>
                </a:tc>
                <a:tc>
                  <a:txBody>
                    <a:bodyPr/>
                    <a:lstStyle/>
                    <a:p>
                      <a:pPr algn="ctr" fontAlgn="base">
                        <a:lnSpc>
                          <a:spcPct val="100000"/>
                        </a:lnSpc>
                        <a:buNone/>
                      </a:pPr>
                      <a:r>
                        <a:rPr lang="zh-CN" altLang="en-US" sz="1400" dirty="0">
                          <a:effectLst/>
                        </a:rPr>
                        <a:t>图神经网络</a:t>
                      </a:r>
                      <a:r>
                        <a:rPr lang="en-US" altLang="zh-CN" sz="1400" dirty="0">
                          <a:effectLst/>
                        </a:rPr>
                        <a:t>(</a:t>
                      </a:r>
                      <a:r>
                        <a:rPr lang="en-US" sz="1400" dirty="0">
                          <a:effectLst/>
                        </a:rPr>
                        <a:t>GNN)</a:t>
                      </a:r>
                      <a:endParaRPr lang="en-US" sz="1400" dirty="0">
                        <a:effectLst/>
                        <a:latin typeface="inherit"/>
                      </a:endParaRPr>
                    </a:p>
                  </a:txBody>
                  <a:tcPr marL="101600" marR="101600" marT="76200" marB="76200" anchor="ctr"/>
                </a:tc>
                <a:tc>
                  <a:txBody>
                    <a:bodyPr/>
                    <a:lstStyle/>
                    <a:p>
                      <a:pPr algn="ctr" fontAlgn="ctr"/>
                      <a:r>
                        <a:rPr lang="zh-CN" altLang="en-US" sz="1400" dirty="0">
                          <a:effectLst/>
                        </a:rPr>
                        <a:t>定制化计算流；软件生态待完善</a:t>
                      </a:r>
                      <a:endParaRPr lang="zh-CN" altLang="en-US" sz="1400" dirty="0">
                        <a:effectLst/>
                      </a:endParaRPr>
                    </a:p>
                  </a:txBody>
                  <a:tcPr marL="101600" marR="101600" marT="76200" marB="76200" anchor="ctr"/>
                </a:tc>
              </a:tr>
              <a:tr h="350520">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400" b="1" kern="1200" dirty="0">
                          <a:solidFill>
                            <a:schemeClr val="dk1"/>
                          </a:solidFill>
                          <a:effectLst/>
                        </a:rPr>
                        <a:t>​FPGA</a:t>
                      </a:r>
                      <a:endParaRPr lang="en-US" altLang="zh-CN" sz="1400" b="1" i="0" kern="1200" dirty="0">
                        <a:solidFill>
                          <a:schemeClr val="dk1"/>
                        </a:solidFill>
                        <a:effectLst/>
                        <a:latin typeface="+mn-lt"/>
                        <a:ea typeface="+mn-ea"/>
                        <a:cs typeface="+mn-cs"/>
                      </a:endParaRPr>
                    </a:p>
                  </a:txBody>
                  <a:tcPr marL="101600" marR="101600" marT="76200" marB="76200" anchor="ctr"/>
                </a:tc>
                <a:tc>
                  <a:txBody>
                    <a:bodyPr/>
                    <a:lstStyle/>
                    <a:p>
                      <a:pPr algn="ctr" fontAlgn="ctr"/>
                      <a:r>
                        <a:rPr lang="pt-BR" altLang="zh-CN" sz="1400" b="0" kern="1200" dirty="0">
                          <a:solidFill>
                            <a:schemeClr val="dk1"/>
                          </a:solidFill>
                          <a:effectLst/>
                        </a:rPr>
                        <a:t>Intel Stratix 10</a:t>
                      </a:r>
                      <a:endParaRPr lang="en-US" altLang="zh-CN" sz="1400" dirty="0">
                        <a:effectLst/>
                      </a:endParaRPr>
                    </a:p>
                  </a:txBody>
                  <a:tcPr marL="101600" marR="101600" marT="76200" marB="76200" anchor="ctr"/>
                </a:tc>
                <a:tc>
                  <a:txBody>
                    <a:bodyPr/>
                    <a:lstStyle/>
                    <a:p>
                      <a:pPr algn="ctr" fontAlgn="ctr"/>
                      <a:r>
                        <a:rPr lang="zh-CN" altLang="en-US" sz="1400" b="0" kern="1200" dirty="0">
                          <a:solidFill>
                            <a:schemeClr val="dk1"/>
                          </a:solidFill>
                          <a:effectLst/>
                        </a:rPr>
                        <a:t>可编程逻辑单元</a:t>
                      </a:r>
                      <a:endParaRPr lang="zh-CN" altLang="en-US" sz="1400" dirty="0">
                        <a:effectLst/>
                      </a:endParaRPr>
                    </a:p>
                  </a:txBody>
                  <a:tcPr marL="101600" marR="101600" marT="76200" marB="76200" anchor="ctr"/>
                </a:tc>
                <a:tc>
                  <a:txBody>
                    <a:bodyPr/>
                    <a:lstStyle/>
                    <a:p>
                      <a:pPr algn="ctr" fontAlgn="ctr"/>
                      <a:r>
                        <a:rPr lang="zh-CN" altLang="en-US" sz="1400" b="0" kern="1200" dirty="0">
                          <a:solidFill>
                            <a:schemeClr val="dk1"/>
                          </a:solidFill>
                          <a:effectLst/>
                        </a:rPr>
                        <a:t>低至中</a:t>
                      </a:r>
                      <a:endParaRPr lang="en-US" sz="1400" dirty="0">
                        <a:effectLst/>
                      </a:endParaRPr>
                    </a:p>
                  </a:txBody>
                  <a:tcPr marL="101600" marR="101600" marT="76200" marB="76200" anchor="ctr"/>
                </a:tc>
                <a:tc>
                  <a:txBody>
                    <a:bodyPr/>
                    <a:lstStyle/>
                    <a:p>
                      <a:pPr algn="ctr" fontAlgn="ctr"/>
                      <a:r>
                        <a:rPr lang="en-US" altLang="zh-CN" sz="1400" kern="1200" dirty="0">
                          <a:solidFill>
                            <a:schemeClr val="tx1"/>
                          </a:solidFill>
                          <a:effectLst/>
                          <a:latin typeface="+mn-lt"/>
                          <a:ea typeface="+mn-ea"/>
                          <a:cs typeface="+mn-cs"/>
                        </a:rPr>
                        <a:t>512GB/s</a:t>
                      </a:r>
                      <a:endParaRPr lang="en-US" sz="1400" kern="1200" dirty="0">
                        <a:solidFill>
                          <a:schemeClr val="tx1"/>
                        </a:solidFill>
                        <a:effectLst/>
                        <a:latin typeface="+mn-lt"/>
                        <a:ea typeface="+mn-ea"/>
                        <a:cs typeface="+mn-cs"/>
                      </a:endParaRPr>
                    </a:p>
                  </a:txBody>
                  <a:tcPr marL="101600" marR="101600" marT="76200" marB="76200" anchor="ctr"/>
                </a:tc>
                <a:tc>
                  <a:txBody>
                    <a:bodyPr/>
                    <a:lstStyle/>
                    <a:p>
                      <a:pPr algn="ctr" fontAlgn="ctr">
                        <a:lnSpc>
                          <a:spcPct val="100000"/>
                        </a:lnSpc>
                      </a:pPr>
                      <a:r>
                        <a:rPr lang="zh-CN" altLang="en-US" sz="1400" b="0" kern="1200" dirty="0">
                          <a:solidFill>
                            <a:schemeClr val="dk1"/>
                          </a:solidFill>
                          <a:effectLst/>
                        </a:rPr>
                        <a:t>边缘计算、实时推理（如自动驾驶传感器处理）</a:t>
                      </a:r>
                      <a:endParaRPr lang="zh-CN" altLang="en-US" sz="1400" dirty="0">
                        <a:effectLst/>
                      </a:endParaRPr>
                    </a:p>
                  </a:txBody>
                  <a:tcPr marL="101600" marR="101600" marT="76200" marB="76200" anchor="ctr"/>
                </a:tc>
                <a:tc>
                  <a:txBody>
                    <a:bodyPr/>
                    <a:lstStyle/>
                    <a:p>
                      <a:pPr algn="ctr" fontAlgn="ctr"/>
                      <a:r>
                        <a:rPr lang="zh-CN" altLang="en-US" sz="1400" b="0" kern="1200" dirty="0">
                          <a:solidFill>
                            <a:schemeClr val="dk1"/>
                          </a:solidFill>
                          <a:effectLst/>
                        </a:rPr>
                        <a:t>灵活性高，支持低延迟任务；开发难度大，生态支持较弱</a:t>
                      </a:r>
                      <a:endParaRPr lang="zh-CN" altLang="en-US" sz="1400" dirty="0">
                        <a:effectLst/>
                      </a:endParaRPr>
                    </a:p>
                  </a:txBody>
                  <a:tcPr marL="101600" marR="101600" marT="76200" marB="7620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2"/>
          <p:cNvSpPr txBox="1">
            <a:spLocks noChangeArrowheads="1"/>
          </p:cNvSpPr>
          <p:nvPr/>
        </p:nvSpPr>
        <p:spPr bwMode="auto">
          <a:xfrm>
            <a:off x="560054" y="298943"/>
            <a:ext cx="890976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深度学习的硬件</a:t>
            </a:r>
            <a:r>
              <a:rPr lang="zh-CN" altLang="en-US" b="1" i="0" dirty="0">
                <a:effectLst/>
                <a:latin typeface="inherit"/>
              </a:rPr>
              <a:t>​</a:t>
            </a:r>
            <a:br>
              <a:rPr lang="zh-CN" altLang="en-US" dirty="0"/>
            </a:br>
            <a:endParaRPr lang="zh-CN" altLang="en-US" dirty="0"/>
          </a:p>
        </p:txBody>
      </p:sp>
      <p:graphicFrame>
        <p:nvGraphicFramePr>
          <p:cNvPr id="11" name="表格 10"/>
          <p:cNvGraphicFramePr>
            <a:graphicFrameLocks noGrp="1"/>
          </p:cNvGraphicFramePr>
          <p:nvPr/>
        </p:nvGraphicFramePr>
        <p:xfrm>
          <a:off x="323764" y="1730104"/>
          <a:ext cx="11843026" cy="5115943"/>
        </p:xfrm>
        <a:graphic>
          <a:graphicData uri="http://schemas.openxmlformats.org/drawingml/2006/table">
            <a:tbl>
              <a:tblPr firstRow="1" bandRow="1">
                <a:tableStyleId>{5940675A-B579-460E-94D1-54222C63F5DA}</a:tableStyleId>
              </a:tblPr>
              <a:tblGrid>
                <a:gridCol w="2101870"/>
                <a:gridCol w="1152294"/>
                <a:gridCol w="1664425"/>
                <a:gridCol w="1274061"/>
                <a:gridCol w="1820062"/>
                <a:gridCol w="2358865"/>
                <a:gridCol w="1471449"/>
              </a:tblGrid>
              <a:tr h="370840">
                <a:tc>
                  <a:txBody>
                    <a:bodyPr/>
                    <a:lstStyle/>
                    <a:p>
                      <a:pPr algn="ctr" fontAlgn="ctr"/>
                      <a:r>
                        <a:rPr lang="en-US" b="0" dirty="0">
                          <a:effectLst/>
                        </a:rPr>
                        <a:t>GPU</a:t>
                      </a:r>
                      <a:r>
                        <a:rPr lang="zh-CN" altLang="en-US" b="0" dirty="0">
                          <a:effectLst/>
                        </a:rPr>
                        <a:t>型号​​</a:t>
                      </a:r>
                      <a:endParaRPr lang="zh-CN" altLang="en-US" b="0" dirty="0">
                        <a:effectLst/>
                      </a:endParaRPr>
                    </a:p>
                  </a:txBody>
                  <a:tcPr marL="101600" marR="101600" marT="76200" marB="76200" anchor="ctr"/>
                </a:tc>
                <a:tc>
                  <a:txBody>
                    <a:bodyPr/>
                    <a:lstStyle/>
                    <a:p>
                      <a:pPr algn="ctr" fontAlgn="ctr"/>
                      <a:r>
                        <a:rPr lang="zh-CN" altLang="en-US" b="0">
                          <a:effectLst/>
                        </a:rPr>
                        <a:t>显存容量</a:t>
                      </a:r>
                      <a:endParaRPr lang="zh-CN" altLang="en-US" b="0">
                        <a:effectLst/>
                      </a:endParaRPr>
                    </a:p>
                  </a:txBody>
                  <a:tcPr marL="101600" marR="101600" marT="76200" marB="76200" anchor="ctr"/>
                </a:tc>
                <a:tc>
                  <a:txBody>
                    <a:bodyPr/>
                    <a:lstStyle/>
                    <a:p>
                      <a:pPr algn="ctr" fontAlgn="ctr"/>
                      <a:r>
                        <a:rPr lang="zh-CN" altLang="en-US" b="0" dirty="0">
                          <a:effectLst/>
                        </a:rPr>
                        <a:t>​​核心架构​​</a:t>
                      </a:r>
                      <a:endParaRPr lang="zh-CN" altLang="en-US" b="0" dirty="0">
                        <a:effectLst/>
                      </a:endParaRPr>
                    </a:p>
                  </a:txBody>
                  <a:tcPr marL="101600" marR="101600" marT="76200" marB="76200" anchor="ctr"/>
                </a:tc>
                <a:tc>
                  <a:txBody>
                    <a:bodyPr/>
                    <a:lstStyle/>
                    <a:p>
                      <a:pPr algn="ctr" fontAlgn="ctr"/>
                      <a:r>
                        <a:rPr lang="zh-CN" altLang="en-US" b="0">
                          <a:effectLst/>
                        </a:rPr>
                        <a:t>带宽</a:t>
                      </a:r>
                      <a:endParaRPr lang="zh-CN" altLang="en-US" b="0">
                        <a:effectLst/>
                      </a:endParaRPr>
                    </a:p>
                  </a:txBody>
                  <a:tcPr marL="101600" marR="101600" marT="76200" marB="76200" anchor="ctr"/>
                </a:tc>
                <a:tc>
                  <a:txBody>
                    <a:bodyPr/>
                    <a:lstStyle/>
                    <a:p>
                      <a:pPr algn="ctr" fontAlgn="ctr"/>
                      <a:r>
                        <a:rPr lang="en-US" b="0">
                          <a:effectLst/>
                        </a:rPr>
                        <a:t>FP16</a:t>
                      </a:r>
                      <a:r>
                        <a:rPr lang="zh-CN" altLang="en-US" b="0">
                          <a:effectLst/>
                        </a:rPr>
                        <a:t>算力</a:t>
                      </a:r>
                      <a:endParaRPr lang="zh-CN" altLang="en-US" b="0">
                        <a:effectLst/>
                      </a:endParaRPr>
                    </a:p>
                  </a:txBody>
                  <a:tcPr marL="101600" marR="101600" marT="76200" marB="76200" anchor="ctr"/>
                </a:tc>
                <a:tc>
                  <a:txBody>
                    <a:bodyPr/>
                    <a:lstStyle/>
                    <a:p>
                      <a:pPr algn="ctr" fontAlgn="ctr"/>
                      <a:r>
                        <a:rPr lang="zh-CN" altLang="en-US" b="0" dirty="0">
                          <a:effectLst/>
                        </a:rPr>
                        <a:t>适用场景</a:t>
                      </a:r>
                      <a:endParaRPr lang="zh-CN" altLang="en-US" b="0" dirty="0">
                        <a:effectLst/>
                      </a:endParaRPr>
                    </a:p>
                  </a:txBody>
                  <a:tcPr marL="101600" marR="101600" marT="76200" marB="76200" anchor="ctr"/>
                </a:tc>
                <a:tc>
                  <a:txBody>
                    <a:bodyPr/>
                    <a:lstStyle/>
                    <a:p>
                      <a:pPr algn="ctr" fontAlgn="ctr"/>
                      <a:r>
                        <a:rPr lang="zh-CN" altLang="en-US" b="0" dirty="0">
                          <a:effectLst/>
                        </a:rPr>
                        <a:t>价格范围</a:t>
                      </a:r>
                      <a:endParaRPr lang="zh-CN" altLang="en-US" b="0" dirty="0">
                        <a:effectLst/>
                      </a:endParaRPr>
                    </a:p>
                  </a:txBody>
                  <a:tcPr marL="101600" marR="101600" marT="76200" marB="76200" anchor="ctr"/>
                </a:tc>
              </a:tr>
              <a:tr h="213360">
                <a:tc>
                  <a:txBody>
                    <a:bodyPr/>
                    <a:lstStyle/>
                    <a:p>
                      <a:pPr algn="ctr" fontAlgn="ctr"/>
                      <a:r>
                        <a:rPr lang="en-US" sz="1800" b="0" kern="1200" dirty="0">
                          <a:solidFill>
                            <a:schemeClr val="dk1"/>
                          </a:solidFill>
                          <a:effectLst/>
                        </a:rPr>
                        <a:t>NVIDIA H100</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80GB</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base"/>
                      <a:r>
                        <a:rPr lang="en-US" altLang="zh-CN" sz="1800" b="0" kern="1200" dirty="0">
                          <a:solidFill>
                            <a:schemeClr val="dk1"/>
                          </a:solidFill>
                          <a:effectLst/>
                        </a:rPr>
                        <a:t>Hopper</a:t>
                      </a:r>
                      <a:endParaRPr lang="en-US" altLang="zh-CN"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3.35TB/s</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2000T</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zh-CN" altLang="en-US" sz="1800" b="0" kern="1200" dirty="0">
                          <a:solidFill>
                            <a:schemeClr val="dk1"/>
                          </a:solidFill>
                          <a:effectLst/>
                        </a:rPr>
                        <a:t>超大规模训练</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$30,000+</a:t>
                      </a:r>
                      <a:endParaRPr lang="en-US" altLang="zh-CN" sz="1800" b="0" kern="1200" dirty="0">
                        <a:solidFill>
                          <a:schemeClr val="dk1"/>
                        </a:solidFill>
                        <a:effectLst/>
                        <a:latin typeface="+mn-lt"/>
                        <a:ea typeface="+mn-ea"/>
                        <a:cs typeface="+mn-cs"/>
                      </a:endParaRPr>
                    </a:p>
                  </a:txBody>
                  <a:tcPr marL="101600" marR="101600" marT="76200" marB="76200" anchor="ctr"/>
                </a:tc>
              </a:tr>
              <a:tr h="2133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rPr>
                        <a:t>NVIDIA H800</a:t>
                      </a:r>
                      <a:endParaRPr lang="en-US" altLang="zh-CN" sz="1800" b="0" kern="1200" dirty="0">
                        <a:solidFill>
                          <a:schemeClr val="dk1"/>
                        </a:solidFill>
                        <a:effectLst/>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effectLst/>
                        </a:rPr>
                        <a:t>（中国特供版）</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a:r>
                        <a:rPr lang="en-US" altLang="zh-CN" sz="1800" b="0" kern="1200" dirty="0">
                          <a:solidFill>
                            <a:schemeClr val="dk1"/>
                          </a:solidFill>
                          <a:effectLst/>
                        </a:rPr>
                        <a:t>80GB</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a:r>
                        <a:rPr lang="en-US" altLang="zh-CN" sz="1800" b="0" kern="1200" dirty="0">
                          <a:solidFill>
                            <a:schemeClr val="dk1"/>
                          </a:solidFill>
                          <a:effectLst/>
                        </a:rPr>
                        <a:t>Hopper</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a:r>
                        <a:rPr lang="en-US" altLang="zh-CN" sz="1800" b="0" kern="1200" dirty="0">
                          <a:solidFill>
                            <a:schemeClr val="dk1"/>
                          </a:solidFill>
                          <a:effectLst/>
                        </a:rPr>
                        <a:t>2.0TB/s</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a:r>
                        <a:rPr lang="en-US" altLang="zh-CN" sz="1800" b="0" kern="1200" dirty="0">
                          <a:solidFill>
                            <a:schemeClr val="dk1"/>
                          </a:solidFill>
                          <a:effectLst/>
                        </a:rPr>
                        <a:t>​​148 TFLOPS</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effectLst/>
                        </a:rPr>
                        <a:t>超大规模训练</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a:r>
                        <a:rPr lang="en-US" altLang="zh-CN" sz="1800" b="0" kern="1200" dirty="0">
                          <a:solidFill>
                            <a:schemeClr val="dk1"/>
                          </a:solidFill>
                          <a:effectLst/>
                        </a:rPr>
                        <a:t>¥60,000</a:t>
                      </a:r>
                      <a:endParaRPr lang="zh-CN" altLang="en-US" sz="1800" b="0" kern="1200" dirty="0">
                        <a:solidFill>
                          <a:schemeClr val="dk1"/>
                        </a:solidFill>
                        <a:effectLst/>
                        <a:latin typeface="+mn-lt"/>
                        <a:ea typeface="+mn-ea"/>
                        <a:cs typeface="+mn-cs"/>
                      </a:endParaRPr>
                    </a:p>
                  </a:txBody>
                  <a:tcPr marL="101600" marR="101600" marT="76200" marB="76200" anchor="ctr"/>
                </a:tc>
              </a:tr>
              <a:tr h="213360">
                <a:tc>
                  <a:txBody>
                    <a:bodyPr/>
                    <a:lstStyle/>
                    <a:p>
                      <a:pPr algn="ctr" fontAlgn="ctr"/>
                      <a:r>
                        <a:rPr lang="en-US" sz="1800" b="0" kern="1200" dirty="0">
                          <a:solidFill>
                            <a:schemeClr val="dk1"/>
                          </a:solidFill>
                          <a:effectLst/>
                        </a:rPr>
                        <a:t>NVIDIA A100</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80GB</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base"/>
                      <a:r>
                        <a:rPr lang="en-US" altLang="zh-CN" sz="1800" b="0" kern="1200" dirty="0">
                          <a:solidFill>
                            <a:schemeClr val="dk1"/>
                          </a:solidFill>
                          <a:effectLst/>
                        </a:rPr>
                        <a:t>Ampere</a:t>
                      </a:r>
                      <a:endParaRPr lang="en-US" altLang="zh-CN"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1.6TB/s</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624T</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zh-CN" altLang="en-US" sz="1800" b="0" kern="1200" dirty="0">
                          <a:solidFill>
                            <a:schemeClr val="dk1"/>
                          </a:solidFill>
                          <a:effectLst/>
                        </a:rPr>
                        <a:t>企业级通用训练</a:t>
                      </a:r>
                      <a:r>
                        <a:rPr lang="en-US" altLang="zh-CN" sz="1800" b="0" kern="1200" dirty="0">
                          <a:solidFill>
                            <a:schemeClr val="dk1"/>
                          </a:solidFill>
                          <a:effectLst/>
                        </a:rPr>
                        <a:t>/</a:t>
                      </a:r>
                      <a:r>
                        <a:rPr lang="zh-CN" altLang="en-US" sz="1800" b="0" kern="1200" dirty="0">
                          <a:solidFill>
                            <a:schemeClr val="dk1"/>
                          </a:solidFill>
                          <a:effectLst/>
                        </a:rPr>
                        <a:t>推理</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$7,878</a:t>
                      </a:r>
                      <a:endParaRPr lang="en-US" altLang="zh-CN" sz="1800" b="0" kern="1200" dirty="0">
                        <a:solidFill>
                          <a:schemeClr val="dk1"/>
                        </a:solidFill>
                        <a:effectLst/>
                        <a:latin typeface="+mn-lt"/>
                        <a:ea typeface="+mn-ea"/>
                        <a:cs typeface="+mn-cs"/>
                      </a:endParaRPr>
                    </a:p>
                  </a:txBody>
                  <a:tcPr marL="101600" marR="101600" marT="76200" marB="76200" anchor="ctr"/>
                </a:tc>
              </a:tr>
              <a:tr h="350520">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800" b="0" kern="1200" dirty="0">
                          <a:solidFill>
                            <a:schemeClr val="dk1"/>
                          </a:solidFill>
                          <a:effectLst/>
                        </a:rPr>
                        <a:t>NVIDIA A800</a:t>
                      </a:r>
                      <a:endParaRPr lang="en-US" altLang="zh-CN" sz="1800" b="0" kern="1200" dirty="0">
                        <a:solidFill>
                          <a:schemeClr val="dk1"/>
                        </a:solidFill>
                        <a:effectLst/>
                      </a:endParaRPr>
                    </a:p>
                    <a:p>
                      <a:pPr marL="0" marR="0" lvl="0" indent="0" algn="ctr" defTabSz="914400" rtl="0" eaLnBrk="1" fontAlgn="ctr" latinLnBrk="0" hangingPunct="1">
                        <a:lnSpc>
                          <a:spcPct val="100000"/>
                        </a:lnSpc>
                        <a:spcBef>
                          <a:spcPts val="0"/>
                        </a:spcBef>
                        <a:spcAft>
                          <a:spcPts val="0"/>
                        </a:spcAft>
                        <a:buClrTx/>
                        <a:buSzTx/>
                        <a:buFontTx/>
                        <a:buNone/>
                        <a:defRPr/>
                      </a:pPr>
                      <a:r>
                        <a:rPr lang="zh-CN" altLang="en-US" sz="1800" b="0" kern="1200" dirty="0">
                          <a:solidFill>
                            <a:schemeClr val="dk1"/>
                          </a:solidFill>
                          <a:effectLst/>
                        </a:rPr>
                        <a:t>（中国特供版）</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80GB</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base"/>
                      <a:r>
                        <a:rPr lang="en-US" altLang="zh-CN" sz="1800" b="0" kern="1200" dirty="0">
                          <a:solidFill>
                            <a:schemeClr val="dk1"/>
                          </a:solidFill>
                          <a:effectLst/>
                        </a:rPr>
                        <a:t>Ampere</a:t>
                      </a:r>
                      <a:endParaRPr lang="en-US" altLang="zh-CN"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900GB/s</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312 TFLOPS</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800" b="0" kern="1200" dirty="0">
                          <a:solidFill>
                            <a:schemeClr val="dk1"/>
                          </a:solidFill>
                          <a:effectLst/>
                        </a:rPr>
                        <a:t>企业级通用训练</a:t>
                      </a:r>
                      <a:r>
                        <a:rPr lang="en-US" altLang="zh-CN" sz="1800" b="0" kern="1200" dirty="0">
                          <a:solidFill>
                            <a:schemeClr val="dk1"/>
                          </a:solidFill>
                          <a:effectLst/>
                        </a:rPr>
                        <a:t>/</a:t>
                      </a:r>
                      <a:r>
                        <a:rPr lang="zh-CN" altLang="en-US" sz="1800" b="0" kern="1200" dirty="0">
                          <a:solidFill>
                            <a:schemeClr val="dk1"/>
                          </a:solidFill>
                          <a:effectLst/>
                        </a:rPr>
                        <a:t>推理</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¥70,000</a:t>
                      </a:r>
                      <a:endParaRPr lang="en-US" altLang="zh-CN" sz="1800" b="0" kern="1200" dirty="0">
                        <a:solidFill>
                          <a:schemeClr val="dk1"/>
                        </a:solidFill>
                        <a:effectLst/>
                        <a:latin typeface="+mn-lt"/>
                        <a:ea typeface="+mn-ea"/>
                        <a:cs typeface="+mn-cs"/>
                      </a:endParaRPr>
                    </a:p>
                  </a:txBody>
                  <a:tcPr marL="101600" marR="101600" marT="76200" marB="76200" anchor="ctr"/>
                </a:tc>
              </a:tr>
              <a:tr h="3505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rPr>
                        <a:t>​​Intel Gaudi 2​</a:t>
                      </a:r>
                      <a:endParaRPr lang="en-US" altLang="zh-CN" sz="1800" b="0" kern="1200" dirty="0">
                        <a:solidFill>
                          <a:schemeClr val="dk1"/>
                        </a:solidFill>
                        <a:effectLst/>
                        <a:latin typeface="+mn-lt"/>
                        <a:ea typeface="+mn-ea"/>
                        <a:cs typeface="+mn-cs"/>
                      </a:endParaRPr>
                    </a:p>
                  </a:txBody>
                  <a:tcPr marL="101600" marR="101600" marT="76200" marB="76200" anchor="ctr"/>
                </a:tc>
                <a:tc>
                  <a:txBody>
                    <a:bodyPr/>
                    <a:lstStyle/>
                    <a:p>
                      <a:pPr algn="ctr"/>
                      <a:r>
                        <a:rPr lang="en-US" altLang="zh-CN" sz="1800" b="0" kern="1200" dirty="0">
                          <a:solidFill>
                            <a:schemeClr val="dk1"/>
                          </a:solidFill>
                          <a:effectLst/>
                        </a:rPr>
                        <a:t>96GB</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a:r>
                        <a:rPr lang="en-US" altLang="zh-CN" sz="1800" b="0" kern="1200" dirty="0">
                          <a:solidFill>
                            <a:schemeClr val="dk1"/>
                          </a:solidFill>
                          <a:effectLst/>
                        </a:rPr>
                        <a:t>MME</a:t>
                      </a:r>
                      <a:r>
                        <a:rPr lang="zh-CN" altLang="en-US" sz="1800" b="0" kern="1200" dirty="0">
                          <a:solidFill>
                            <a:schemeClr val="dk1"/>
                          </a:solidFill>
                          <a:effectLst/>
                        </a:rPr>
                        <a:t>和 </a:t>
                      </a:r>
                      <a:r>
                        <a:rPr lang="en-US" altLang="zh-CN" sz="1800" b="0" kern="1200" dirty="0">
                          <a:solidFill>
                            <a:schemeClr val="dk1"/>
                          </a:solidFill>
                          <a:effectLst/>
                        </a:rPr>
                        <a:t>TPC</a:t>
                      </a:r>
                      <a:r>
                        <a:rPr lang="zh-CN" altLang="en-US" sz="1800" b="0" kern="1200" dirty="0">
                          <a:solidFill>
                            <a:schemeClr val="dk1"/>
                          </a:solidFill>
                          <a:effectLst/>
                        </a:rPr>
                        <a:t>的</a:t>
                      </a:r>
                      <a:r>
                        <a:rPr lang="zh-CN" altLang="en-US" sz="1800" b="0" i="0" kern="1200" dirty="0">
                          <a:solidFill>
                            <a:schemeClr val="tx1"/>
                          </a:solidFill>
                          <a:effectLst/>
                          <a:latin typeface="+mn-lt"/>
                          <a:ea typeface="+mn-ea"/>
                          <a:cs typeface="+mn-cs"/>
                        </a:rPr>
                        <a:t>混合架构</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a:r>
                        <a:rPr lang="en-US" altLang="zh-CN" sz="1800" b="0" kern="1200" dirty="0">
                          <a:solidFill>
                            <a:schemeClr val="dk1"/>
                          </a:solidFill>
                          <a:effectLst/>
                        </a:rPr>
                        <a:t>2.4TB/s</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a:r>
                        <a:rPr lang="zh-CN" altLang="en-US" sz="1800" b="0" kern="1200" dirty="0">
                          <a:solidFill>
                            <a:schemeClr val="dk1"/>
                          </a:solidFill>
                          <a:effectLst/>
                        </a:rPr>
                        <a:t>接近 </a:t>
                      </a:r>
                      <a:r>
                        <a:rPr lang="en-US" altLang="zh-CN" sz="1800" b="0" kern="1200" dirty="0">
                          <a:solidFill>
                            <a:schemeClr val="dk1"/>
                          </a:solidFill>
                          <a:effectLst/>
                        </a:rPr>
                        <a:t>H100</a:t>
                      </a:r>
                      <a:r>
                        <a:rPr lang="zh-CN" altLang="en-US" sz="1800" b="0" kern="1200" dirty="0">
                          <a:solidFill>
                            <a:schemeClr val="dk1"/>
                          </a:solidFill>
                          <a:effectLst/>
                        </a:rPr>
                        <a:t>（实测领先 </a:t>
                      </a:r>
                      <a:r>
                        <a:rPr lang="en-US" altLang="zh-CN" sz="1800" b="0" kern="1200" dirty="0">
                          <a:solidFill>
                            <a:schemeClr val="dk1"/>
                          </a:solidFill>
                          <a:effectLst/>
                        </a:rPr>
                        <a:t>A100</a:t>
                      </a:r>
                      <a:r>
                        <a:rPr lang="zh-CN" altLang="en-US" sz="1800" b="0" kern="1200" dirty="0">
                          <a:solidFill>
                            <a:schemeClr val="dk1"/>
                          </a:solidFill>
                          <a:effectLst/>
                        </a:rPr>
                        <a:t>）</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effectLst/>
                        </a:rPr>
                        <a:t>中等规模训练</a:t>
                      </a:r>
                      <a:r>
                        <a:rPr lang="en-US" altLang="zh-CN" sz="1800" b="0" kern="1200" dirty="0">
                          <a:solidFill>
                            <a:schemeClr val="dk1"/>
                          </a:solidFill>
                          <a:effectLst/>
                        </a:rPr>
                        <a:t>/</a:t>
                      </a:r>
                      <a:r>
                        <a:rPr lang="zh-CN" altLang="en-US" sz="1800" b="0" kern="1200" dirty="0">
                          <a:solidFill>
                            <a:schemeClr val="dk1"/>
                          </a:solidFill>
                          <a:effectLst/>
                        </a:rPr>
                        <a:t>推理</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a:r>
                        <a:rPr lang="zh-CN" altLang="en-US" sz="1800" b="0" kern="1200" dirty="0">
                          <a:solidFill>
                            <a:schemeClr val="dk1"/>
                          </a:solidFill>
                          <a:effectLst/>
                        </a:rPr>
                        <a:t>远低于 </a:t>
                      </a:r>
                      <a:r>
                        <a:rPr lang="en-US" altLang="zh-CN" sz="1800" b="0" kern="1200" dirty="0">
                          <a:solidFill>
                            <a:schemeClr val="dk1"/>
                          </a:solidFill>
                          <a:effectLst/>
                        </a:rPr>
                        <a:t>A100/H100</a:t>
                      </a:r>
                      <a:endParaRPr lang="zh-CN" altLang="en-US" sz="1800" b="0" kern="1200" dirty="0">
                        <a:solidFill>
                          <a:schemeClr val="dk1"/>
                        </a:solidFill>
                        <a:effectLst/>
                        <a:latin typeface="+mn-lt"/>
                        <a:ea typeface="+mn-ea"/>
                        <a:cs typeface="+mn-cs"/>
                      </a:endParaRPr>
                    </a:p>
                  </a:txBody>
                  <a:tcPr marL="101600" marR="101600" marT="76200" marB="76200" anchor="ctr"/>
                </a:tc>
              </a:tr>
              <a:tr h="370840">
                <a:tc>
                  <a:txBody>
                    <a:bodyPr/>
                    <a:lstStyle/>
                    <a:p>
                      <a:pPr algn="ctr" fontAlgn="ctr"/>
                      <a:r>
                        <a:rPr lang="en-US" sz="1800" b="0" kern="1200" dirty="0">
                          <a:solidFill>
                            <a:schemeClr val="dk1"/>
                          </a:solidFill>
                          <a:effectLst/>
                        </a:rPr>
                        <a:t>RTX 5090D</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32GB</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base"/>
                      <a:r>
                        <a:rPr lang="en-US" altLang="zh-CN" sz="1800" b="0" kern="1200" dirty="0">
                          <a:solidFill>
                            <a:schemeClr val="dk1"/>
                          </a:solidFill>
                          <a:effectLst/>
                        </a:rPr>
                        <a:t>Blackwell</a:t>
                      </a:r>
                      <a:endParaRPr lang="en-US" altLang="zh-CN" sz="1800" b="0" kern="1200" dirty="0">
                        <a:solidFill>
                          <a:schemeClr val="dk1"/>
                        </a:solidFill>
                        <a:effectLst/>
                        <a:latin typeface="+mn-lt"/>
                        <a:ea typeface="+mn-ea"/>
                        <a:cs typeface="+mn-cs"/>
                      </a:endParaRPr>
                    </a:p>
                  </a:txBody>
                  <a:tcPr marL="101600" marR="101600" marT="76200" marB="76200" anchor="ctr"/>
                </a:tc>
                <a:tc>
                  <a:txBody>
                    <a:bodyPr/>
                    <a:lstStyle/>
                    <a:p>
                      <a:r>
                        <a:rPr lang="en-US" altLang="zh-CN" sz="1800" b="0" kern="1200" dirty="0">
                          <a:solidFill>
                            <a:schemeClr val="dk1"/>
                          </a:solidFill>
                          <a:effectLst/>
                          <a:latin typeface="+mn-lt"/>
                          <a:ea typeface="+mn-ea"/>
                          <a:cs typeface="+mn-cs"/>
                        </a:rPr>
                        <a:t>1.792TB/s</a:t>
                      </a:r>
                      <a:endParaRPr lang="en-US" altLang="zh-CN"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104.8T</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zh-CN" altLang="en-US" sz="1800" b="0" kern="1200" dirty="0">
                          <a:solidFill>
                            <a:schemeClr val="dk1"/>
                          </a:solidFill>
                          <a:effectLst/>
                        </a:rPr>
                        <a:t>本地大模型微调</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¥23,000</a:t>
                      </a:r>
                      <a:endParaRPr lang="en-US" altLang="zh-CN" sz="1800" b="0" kern="1200" dirty="0">
                        <a:solidFill>
                          <a:schemeClr val="dk1"/>
                        </a:solidFill>
                        <a:effectLst/>
                        <a:latin typeface="+mn-lt"/>
                        <a:ea typeface="+mn-ea"/>
                        <a:cs typeface="+mn-cs"/>
                      </a:endParaRPr>
                    </a:p>
                  </a:txBody>
                  <a:tcPr marL="101600" marR="101600" marT="76200" marB="76200" anchor="ctr"/>
                </a:tc>
              </a:tr>
              <a:tr h="350520">
                <a:tc>
                  <a:txBody>
                    <a:bodyPr/>
                    <a:lstStyle/>
                    <a:p>
                      <a:pPr algn="ctr" fontAlgn="ctr"/>
                      <a:r>
                        <a:rPr lang="en-US" sz="1800" b="0" kern="1200" dirty="0">
                          <a:solidFill>
                            <a:schemeClr val="dk1"/>
                          </a:solidFill>
                          <a:effectLst/>
                        </a:rPr>
                        <a:t>RTX 4090</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24</a:t>
                      </a:r>
                      <a:r>
                        <a:rPr lang="en-US" sz="1800" b="0" kern="1200" dirty="0">
                          <a:solidFill>
                            <a:schemeClr val="dk1"/>
                          </a:solidFill>
                          <a:effectLst/>
                        </a:rPr>
                        <a:t>GB</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Ada Lovelace</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1 TB/s</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82.6</a:t>
                      </a:r>
                      <a:r>
                        <a:rPr lang="en-US" sz="1800" b="0" kern="1200" dirty="0">
                          <a:solidFill>
                            <a:schemeClr val="dk1"/>
                          </a:solidFill>
                          <a:effectLst/>
                        </a:rPr>
                        <a:t>T</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zh-CN" altLang="en-US" sz="1800" b="0" kern="1200" dirty="0">
                          <a:solidFill>
                            <a:schemeClr val="dk1"/>
                          </a:solidFill>
                          <a:effectLst/>
                        </a:rPr>
                        <a:t>本地大模型微调</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¥12,000</a:t>
                      </a:r>
                      <a:endParaRPr lang="en-US" altLang="zh-CN" sz="1800" b="0" kern="1200" dirty="0">
                        <a:solidFill>
                          <a:schemeClr val="dk1"/>
                        </a:solidFill>
                        <a:effectLst/>
                        <a:latin typeface="+mn-lt"/>
                        <a:ea typeface="+mn-ea"/>
                        <a:cs typeface="+mn-cs"/>
                      </a:endParaRPr>
                    </a:p>
                  </a:txBody>
                  <a:tcPr marL="101600" marR="101600" marT="76200" marB="76200" anchor="ctr"/>
                </a:tc>
              </a:tr>
              <a:tr h="350520">
                <a:tc>
                  <a:txBody>
                    <a:bodyPr/>
                    <a:lstStyle/>
                    <a:p>
                      <a:pPr algn="ctr" fontAlgn="ctr"/>
                      <a:r>
                        <a:rPr lang="en-US" sz="1800" b="0" kern="1200" dirty="0">
                          <a:solidFill>
                            <a:schemeClr val="dk1"/>
                          </a:solidFill>
                          <a:effectLst/>
                        </a:rPr>
                        <a:t>AMD RX 9070 XT</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a:solidFill>
                            <a:schemeClr val="dk1"/>
                          </a:solidFill>
                          <a:effectLst/>
                        </a:rPr>
                        <a:t>16GB</a:t>
                      </a:r>
                      <a:endParaRPr lang="en-US" sz="1800" b="0" kern="120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RDNA4</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256</a:t>
                      </a:r>
                      <a:r>
                        <a:rPr lang="zh-CN" altLang="en-US" sz="1800" b="0" kern="1200" dirty="0">
                          <a:solidFill>
                            <a:schemeClr val="dk1"/>
                          </a:solidFill>
                          <a:effectLst/>
                        </a:rPr>
                        <a:t>位</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a:solidFill>
                            <a:schemeClr val="dk1"/>
                          </a:solidFill>
                          <a:effectLst/>
                        </a:rPr>
                        <a:t>77.4T</a:t>
                      </a:r>
                      <a:endParaRPr lang="en-US" sz="1800" b="0" kern="1200">
                        <a:solidFill>
                          <a:schemeClr val="dk1"/>
                        </a:solidFill>
                        <a:effectLst/>
                        <a:latin typeface="+mn-lt"/>
                        <a:ea typeface="+mn-ea"/>
                        <a:cs typeface="+mn-cs"/>
                      </a:endParaRPr>
                    </a:p>
                  </a:txBody>
                  <a:tcPr marL="101600" marR="101600" marT="76200" marB="76200" anchor="ctr"/>
                </a:tc>
                <a:tc>
                  <a:txBody>
                    <a:bodyPr/>
                    <a:lstStyle/>
                    <a:p>
                      <a:pPr algn="ctr" fontAlgn="ctr"/>
                      <a:r>
                        <a:rPr lang="zh-CN" altLang="en-US" sz="1800" b="0" kern="1200" dirty="0">
                          <a:solidFill>
                            <a:schemeClr val="dk1"/>
                          </a:solidFill>
                          <a:effectLst/>
                        </a:rPr>
                        <a:t>中高画质游戏</a:t>
                      </a:r>
                      <a:r>
                        <a:rPr lang="en-US" altLang="zh-CN" sz="1800" b="0" kern="1200" dirty="0">
                          <a:solidFill>
                            <a:schemeClr val="dk1"/>
                          </a:solidFill>
                          <a:effectLst/>
                        </a:rPr>
                        <a:t>/AI</a:t>
                      </a:r>
                      <a:r>
                        <a:rPr lang="zh-CN" altLang="en-US" sz="1800" b="0" kern="1200" dirty="0">
                          <a:solidFill>
                            <a:schemeClr val="dk1"/>
                          </a:solidFill>
                          <a:effectLst/>
                        </a:rPr>
                        <a:t>创作</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¥6,000</a:t>
                      </a:r>
                      <a:endParaRPr lang="en-US" altLang="zh-CN" sz="1800" b="0" kern="1200" dirty="0">
                        <a:solidFill>
                          <a:schemeClr val="dk1"/>
                        </a:solidFill>
                        <a:effectLst/>
                        <a:latin typeface="+mn-lt"/>
                        <a:ea typeface="+mn-ea"/>
                        <a:cs typeface="+mn-cs"/>
                      </a:endParaRPr>
                    </a:p>
                  </a:txBody>
                  <a:tcPr marL="101600" marR="101600" marT="76200" marB="76200" anchor="ctr"/>
                </a:tc>
              </a:tr>
              <a:tr h="452503">
                <a:tc>
                  <a:txBody>
                    <a:bodyPr/>
                    <a:lstStyle/>
                    <a:p>
                      <a:pPr algn="ctr" fontAlgn="ctr"/>
                      <a:r>
                        <a:rPr lang="zh-CN" altLang="en-US" sz="1800" b="0" kern="1200" dirty="0">
                          <a:solidFill>
                            <a:schemeClr val="dk1"/>
                          </a:solidFill>
                          <a:effectLst/>
                        </a:rPr>
                        <a:t>魔改</a:t>
                      </a:r>
                      <a:r>
                        <a:rPr lang="en-US" altLang="zh-CN" sz="1800" b="0" kern="1200" dirty="0">
                          <a:solidFill>
                            <a:schemeClr val="dk1"/>
                          </a:solidFill>
                          <a:effectLst/>
                        </a:rPr>
                        <a:t>3080 </a:t>
                      </a:r>
                      <a:r>
                        <a:rPr lang="en-US" sz="1800" b="0" kern="1200" dirty="0">
                          <a:solidFill>
                            <a:schemeClr val="dk1"/>
                          </a:solidFill>
                          <a:effectLst/>
                        </a:rPr>
                        <a:t>Ti 20GB</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20GB</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800" b="0" kern="1200" dirty="0">
                          <a:solidFill>
                            <a:schemeClr val="dk1"/>
                          </a:solidFill>
                          <a:effectLst/>
                        </a:rPr>
                        <a:t>Ampere</a:t>
                      </a:r>
                      <a:endParaRPr lang="en-US" altLang="zh-CN"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320</a:t>
                      </a:r>
                      <a:r>
                        <a:rPr lang="zh-CN" altLang="en-US" sz="1800" b="0" kern="1200" dirty="0">
                          <a:solidFill>
                            <a:schemeClr val="dk1"/>
                          </a:solidFill>
                          <a:effectLst/>
                        </a:rPr>
                        <a:t>位</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sz="1800" b="0" kern="1200" dirty="0">
                          <a:solidFill>
                            <a:schemeClr val="dk1"/>
                          </a:solidFill>
                          <a:effectLst/>
                        </a:rPr>
                        <a:t>34T</a:t>
                      </a:r>
                      <a:endParaRPr 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zh-CN" altLang="en-US" sz="1800" b="0" kern="1200" dirty="0">
                          <a:solidFill>
                            <a:schemeClr val="dk1"/>
                          </a:solidFill>
                          <a:effectLst/>
                        </a:rPr>
                        <a:t>低成本浮点推理</a:t>
                      </a:r>
                      <a:endParaRPr lang="zh-CN" altLang="en-US" sz="1800" b="0" kern="1200" dirty="0">
                        <a:solidFill>
                          <a:schemeClr val="dk1"/>
                        </a:solidFill>
                        <a:effectLst/>
                        <a:latin typeface="+mn-lt"/>
                        <a:ea typeface="+mn-ea"/>
                        <a:cs typeface="+mn-cs"/>
                      </a:endParaRPr>
                    </a:p>
                  </a:txBody>
                  <a:tcPr marL="101600" marR="101600" marT="76200" marB="76200" anchor="ctr"/>
                </a:tc>
                <a:tc>
                  <a:txBody>
                    <a:bodyPr/>
                    <a:lstStyle/>
                    <a:p>
                      <a:pPr algn="ctr" fontAlgn="ctr"/>
                      <a:r>
                        <a:rPr lang="en-US" altLang="zh-CN" sz="1800" b="0" kern="1200" dirty="0">
                          <a:solidFill>
                            <a:schemeClr val="dk1"/>
                          </a:solidFill>
                          <a:effectLst/>
                        </a:rPr>
                        <a:t>¥3,500</a:t>
                      </a:r>
                      <a:endParaRPr lang="zh-CN" altLang="en-US" sz="1800" b="0" kern="1200" dirty="0">
                        <a:solidFill>
                          <a:schemeClr val="dk1"/>
                        </a:solidFill>
                        <a:effectLst/>
                        <a:latin typeface="+mn-lt"/>
                        <a:ea typeface="+mn-ea"/>
                        <a:cs typeface="+mn-cs"/>
                      </a:endParaRPr>
                    </a:p>
                  </a:txBody>
                  <a:tcPr marL="101600" marR="101600" marT="76200" marB="76200" anchor="ctr"/>
                </a:tc>
              </a:tr>
            </a:tbl>
          </a:graphicData>
        </a:graphic>
      </p:graphicFrame>
      <p:sp>
        <p:nvSpPr>
          <p:cNvPr id="3" name="文本框 2"/>
          <p:cNvSpPr txBox="1"/>
          <p:nvPr/>
        </p:nvSpPr>
        <p:spPr>
          <a:xfrm>
            <a:off x="174487" y="1268439"/>
            <a:ext cx="6096000" cy="460375"/>
          </a:xfrm>
          <a:prstGeom prst="rect">
            <a:avLst/>
          </a:prstGeom>
          <a:noFill/>
        </p:spPr>
        <p:txBody>
          <a:bodyPr wrap="square">
            <a:spAutoFit/>
          </a:bodyPr>
          <a:lstStyle/>
          <a:p>
            <a:r>
              <a:rPr lang="zh-CN" altLang="en-US" b="1" i="0" dirty="0">
                <a:effectLst/>
                <a:latin typeface="inherit"/>
              </a:rPr>
              <a:t>主流深度学习</a:t>
            </a:r>
            <a:r>
              <a:rPr lang="en-US" altLang="zh-CN" b="1" i="0" dirty="0">
                <a:effectLst/>
                <a:cs typeface="Arial" panose="020B0604020202020204" pitchFamily="34" charset="0"/>
              </a:rPr>
              <a:t>GPU</a:t>
            </a:r>
            <a:r>
              <a:rPr lang="zh-CN" altLang="en-US" b="1" i="0" dirty="0">
                <a:effectLst/>
                <a:latin typeface="inherit"/>
              </a:rPr>
              <a:t>对比表</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2"/>
          <p:cNvSpPr txBox="1">
            <a:spLocks noChangeArrowheads="1"/>
          </p:cNvSpPr>
          <p:nvPr/>
        </p:nvSpPr>
        <p:spPr bwMode="auto">
          <a:xfrm>
            <a:off x="560054" y="298943"/>
            <a:ext cx="956140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深度学习的硬件</a:t>
            </a:r>
            <a:r>
              <a:rPr lang="zh-CN" altLang="en-US" b="1" i="0" dirty="0">
                <a:effectLst/>
                <a:latin typeface="inherit"/>
              </a:rPr>
              <a:t>​</a:t>
            </a:r>
            <a:r>
              <a:rPr lang="zh-CN" altLang="en-US" b="1" i="0" dirty="0">
                <a:effectLst/>
                <a:latin typeface="PingFang SC"/>
              </a:rPr>
              <a:t>​</a:t>
            </a:r>
            <a:r>
              <a:rPr lang="zh-CN" altLang="en-US" sz="3600" dirty="0"/>
              <a:t>​​</a:t>
            </a:r>
            <a:br>
              <a:rPr lang="zh-CN" altLang="en-US" dirty="0"/>
            </a:br>
            <a:endParaRPr lang="zh-CN" altLang="en-US" dirty="0"/>
          </a:p>
        </p:txBody>
      </p:sp>
      <p:sp>
        <p:nvSpPr>
          <p:cNvPr id="3" name="文本框 2"/>
          <p:cNvSpPr txBox="1"/>
          <p:nvPr/>
        </p:nvSpPr>
        <p:spPr>
          <a:xfrm>
            <a:off x="560054" y="1822900"/>
            <a:ext cx="11071892" cy="4692650"/>
          </a:xfrm>
          <a:prstGeom prst="rect">
            <a:avLst/>
          </a:prstGeom>
          <a:noFill/>
        </p:spPr>
        <p:txBody>
          <a:bodyPr wrap="square">
            <a:spAutoFit/>
          </a:bodyPr>
          <a:lstStyle/>
          <a:p>
            <a:pPr fontAlgn="base">
              <a:spcBef>
                <a:spcPts val="600"/>
              </a:spcBef>
              <a:spcAft>
                <a:spcPts val="300"/>
              </a:spcAft>
            </a:pPr>
            <a:r>
              <a:rPr lang="en-US" altLang="zh-CN" b="1" dirty="0">
                <a:cs typeface="Arial" panose="020B0604020202020204" pitchFamily="34" charset="0"/>
              </a:rPr>
              <a:t>1.</a:t>
            </a:r>
            <a:r>
              <a:rPr lang="zh-CN" altLang="en-US" b="1" dirty="0">
                <a:cs typeface="Arial" panose="020B0604020202020204" pitchFamily="34" charset="0"/>
              </a:rPr>
              <a:t>大规模</a:t>
            </a:r>
            <a:r>
              <a:rPr lang="zh-CN" altLang="en-US" b="1" i="0" dirty="0">
                <a:effectLst/>
                <a:cs typeface="Arial" panose="020B0604020202020204" pitchFamily="34" charset="0"/>
              </a:rPr>
              <a:t>训练</a:t>
            </a:r>
            <a:r>
              <a:rPr lang="zh-CN" altLang="en-US" b="0" i="0" dirty="0">
                <a:effectLst/>
                <a:cs typeface="Arial" panose="020B0604020202020204" pitchFamily="34" charset="0"/>
              </a:rPr>
              <a:t>​</a:t>
            </a:r>
            <a:endParaRPr lang="zh-CN" altLang="en-US" b="0" i="0" dirty="0">
              <a:effectLst/>
              <a:cs typeface="Arial" panose="020B0604020202020204" pitchFamily="34" charset="0"/>
            </a:endParaRPr>
          </a:p>
          <a:p>
            <a:pPr marL="800100" lvl="1" indent="-342900">
              <a:spcBef>
                <a:spcPts val="300"/>
              </a:spcBef>
              <a:spcAft>
                <a:spcPts val="300"/>
              </a:spcAft>
              <a:buFont typeface="Arial" panose="020B0604020202020204" pitchFamily="34" charset="0"/>
              <a:buChar char="•"/>
            </a:pPr>
            <a:r>
              <a:rPr lang="zh-CN" altLang="en-US" sz="2400" dirty="0">
                <a:cs typeface="Arial" panose="020B0604020202020204" pitchFamily="34" charset="0"/>
              </a:rPr>
              <a:t>​​</a:t>
            </a:r>
            <a:r>
              <a:rPr lang="zh-CN" altLang="en-US" sz="2400" b="1" dirty="0">
                <a:cs typeface="Arial" panose="020B0604020202020204" pitchFamily="34" charset="0"/>
              </a:rPr>
              <a:t>超大规模模型</a:t>
            </a:r>
            <a:r>
              <a:rPr lang="zh-CN" altLang="en-US" sz="2400" dirty="0">
                <a:cs typeface="Arial" panose="020B0604020202020204" pitchFamily="34" charset="0"/>
              </a:rPr>
              <a:t>​​：</a:t>
            </a:r>
            <a:r>
              <a:rPr lang="en-US" altLang="zh-CN" sz="2400" dirty="0">
                <a:cs typeface="Arial" panose="020B0604020202020204" pitchFamily="34" charset="0"/>
              </a:rPr>
              <a:t>Google TPU</a:t>
            </a:r>
            <a:r>
              <a:rPr lang="zh-CN" altLang="en-US" sz="2400" dirty="0">
                <a:cs typeface="Arial" panose="020B0604020202020204" pitchFamily="34" charset="0"/>
              </a:rPr>
              <a:t>集群（支持千卡互联、</a:t>
            </a:r>
            <a:r>
              <a:rPr lang="zh-CN" altLang="en-US" dirty="0">
                <a:cs typeface="Arial" panose="020B0604020202020204" pitchFamily="34" charset="0"/>
              </a:rPr>
              <a:t>多模态模型</a:t>
            </a:r>
            <a:r>
              <a:rPr lang="zh-CN" altLang="en-US" sz="2400" dirty="0">
                <a:cs typeface="Arial" panose="020B0604020202020204" pitchFamily="34" charset="0"/>
              </a:rPr>
              <a:t>）</a:t>
            </a:r>
            <a:endParaRPr lang="zh-CN" altLang="en-US" sz="2400" dirty="0">
              <a:cs typeface="Arial" panose="020B0604020202020204" pitchFamily="34" charset="0"/>
            </a:endParaRPr>
          </a:p>
          <a:p>
            <a:pPr marL="800100" lvl="1" indent="-342900">
              <a:buFont typeface="Arial" panose="020B0604020202020204" pitchFamily="34" charset="0"/>
              <a:buChar char="•"/>
            </a:pPr>
            <a:r>
              <a:rPr lang="zh-CN" altLang="en-US" sz="2400" dirty="0">
                <a:cs typeface="Arial" panose="020B0604020202020204" pitchFamily="34" charset="0"/>
              </a:rPr>
              <a:t>​​</a:t>
            </a:r>
            <a:r>
              <a:rPr lang="zh-CN" altLang="en-US" sz="2400" b="1" dirty="0">
                <a:cs typeface="Arial" panose="020B0604020202020204" pitchFamily="34" charset="0"/>
              </a:rPr>
              <a:t>中等规模模型​​</a:t>
            </a:r>
            <a:r>
              <a:rPr lang="zh-CN" altLang="en-US" sz="2400" dirty="0">
                <a:cs typeface="Arial" panose="020B0604020202020204" pitchFamily="34" charset="0"/>
              </a:rPr>
              <a:t>：</a:t>
            </a:r>
            <a:r>
              <a:rPr lang="en-US" altLang="zh-CN" dirty="0">
                <a:cs typeface="Arial" panose="020B0604020202020204" pitchFamily="34" charset="0"/>
              </a:rPr>
              <a:t>NVIDIA DGX A100</a:t>
            </a:r>
            <a:r>
              <a:rPr lang="zh-CN" altLang="en-US" dirty="0">
                <a:cs typeface="Arial" panose="020B0604020202020204" pitchFamily="34" charset="0"/>
              </a:rPr>
              <a:t>（支持多卡互联）、</a:t>
            </a:r>
            <a:r>
              <a:rPr lang="en-US" altLang="zh-CN" sz="2400" dirty="0">
                <a:cs typeface="Arial" panose="020B0604020202020204" pitchFamily="34" charset="0"/>
              </a:rPr>
              <a:t>NVIDIA H100</a:t>
            </a:r>
            <a:r>
              <a:rPr lang="zh-CN" altLang="en-US" dirty="0">
                <a:cs typeface="Arial" panose="020B0604020202020204" pitchFamily="34" charset="0"/>
              </a:rPr>
              <a:t>集群（通用模型）</a:t>
            </a:r>
            <a:r>
              <a:rPr lang="zh-CN" altLang="en-US" sz="2400" dirty="0">
                <a:cs typeface="Arial" panose="020B0604020202020204" pitchFamily="34" charset="0"/>
              </a:rPr>
              <a:t>或</a:t>
            </a:r>
            <a:r>
              <a:rPr lang="en-US" altLang="zh-CN" sz="2400" dirty="0">
                <a:cs typeface="Arial" panose="020B0604020202020204" pitchFamily="34" charset="0"/>
              </a:rPr>
              <a:t>AMD MI250X</a:t>
            </a:r>
            <a:r>
              <a:rPr lang="zh-CN" altLang="en-US" sz="2400" dirty="0">
                <a:cs typeface="Arial" panose="020B0604020202020204" pitchFamily="34" charset="0"/>
              </a:rPr>
              <a:t>（</a:t>
            </a:r>
            <a:r>
              <a:rPr lang="zh-CN" altLang="en-US" dirty="0">
                <a:cs typeface="Arial" panose="020B0604020202020204" pitchFamily="34" charset="0"/>
              </a:rPr>
              <a:t>支持</a:t>
            </a:r>
            <a:r>
              <a:rPr lang="zh-CN" altLang="en-US" sz="2400" dirty="0">
                <a:cs typeface="Arial" panose="020B0604020202020204" pitchFamily="34" charset="0"/>
              </a:rPr>
              <a:t>多卡</a:t>
            </a:r>
            <a:r>
              <a:rPr lang="zh-CN" altLang="en-US" dirty="0">
                <a:cs typeface="Arial" panose="020B0604020202020204" pitchFamily="34" charset="0"/>
              </a:rPr>
              <a:t>互联</a:t>
            </a:r>
            <a:r>
              <a:rPr lang="zh-CN" altLang="en-US" sz="2400" dirty="0">
                <a:cs typeface="Arial" panose="020B0604020202020204" pitchFamily="34" charset="0"/>
              </a:rPr>
              <a:t>）</a:t>
            </a:r>
            <a:endParaRPr lang="zh-CN" altLang="en-US" b="0" i="0" dirty="0">
              <a:effectLst/>
              <a:cs typeface="Arial" panose="020B0604020202020204" pitchFamily="34" charset="0"/>
            </a:endParaRPr>
          </a:p>
          <a:p>
            <a:pPr fontAlgn="base">
              <a:spcBef>
                <a:spcPts val="300"/>
              </a:spcBef>
              <a:spcAft>
                <a:spcPts val="300"/>
              </a:spcAft>
            </a:pPr>
            <a:r>
              <a:rPr lang="en-US" altLang="zh-CN" b="1" dirty="0">
                <a:cs typeface="Arial" panose="020B0604020202020204" pitchFamily="34" charset="0"/>
              </a:rPr>
              <a:t>2.</a:t>
            </a:r>
            <a:r>
              <a:rPr lang="zh-CN" altLang="en-US" b="1" dirty="0">
                <a:cs typeface="Arial" panose="020B0604020202020204" pitchFamily="34" charset="0"/>
              </a:rPr>
              <a:t>推理</a:t>
            </a:r>
            <a:r>
              <a:rPr lang="zh-CN" altLang="en-US" b="1" i="0" dirty="0">
                <a:effectLst/>
                <a:cs typeface="Arial" panose="020B0604020202020204" pitchFamily="34" charset="0"/>
              </a:rPr>
              <a:t>与边缘计算</a:t>
            </a:r>
            <a:endParaRPr lang="en-US" altLang="zh-CN" b="0" i="0" dirty="0">
              <a:effectLst/>
              <a:cs typeface="Arial" panose="020B0604020202020204" pitchFamily="34" charset="0"/>
            </a:endParaRPr>
          </a:p>
          <a:p>
            <a:pPr marL="800100" lvl="1" indent="-342900">
              <a:spcBef>
                <a:spcPts val="300"/>
              </a:spcBef>
              <a:spcAft>
                <a:spcPts val="300"/>
              </a:spcAft>
              <a:buFont typeface="Arial" panose="020B0604020202020204" pitchFamily="34" charset="0"/>
              <a:buChar char="•"/>
            </a:pPr>
            <a:r>
              <a:rPr lang="zh-CN" altLang="en-US" b="1" dirty="0">
                <a:cs typeface="Arial" panose="020B0604020202020204" pitchFamily="34" charset="0"/>
              </a:rPr>
              <a:t>​​企业级部署​​</a:t>
            </a:r>
            <a:r>
              <a:rPr lang="zh-CN" altLang="en-US" dirty="0">
                <a:cs typeface="Arial" panose="020B0604020202020204" pitchFamily="34" charset="0"/>
              </a:rPr>
              <a:t>：</a:t>
            </a:r>
            <a:r>
              <a:rPr lang="en-US" altLang="zh-CN" dirty="0">
                <a:cs typeface="Arial" panose="020B0604020202020204" pitchFamily="34" charset="0"/>
              </a:rPr>
              <a:t>NVIDIA A800/H800</a:t>
            </a:r>
            <a:r>
              <a:rPr lang="zh-CN" altLang="en-US" dirty="0">
                <a:cs typeface="Arial" panose="020B0604020202020204" pitchFamily="34" charset="0"/>
              </a:rPr>
              <a:t>（中国市场专供）</a:t>
            </a:r>
            <a:endParaRPr lang="zh-CN" altLang="en-US" dirty="0">
              <a:cs typeface="Arial" panose="020B0604020202020204" pitchFamily="34" charset="0"/>
            </a:endParaRPr>
          </a:p>
          <a:p>
            <a:pPr marL="800100" lvl="1" indent="-342900">
              <a:spcBef>
                <a:spcPts val="300"/>
              </a:spcBef>
              <a:spcAft>
                <a:spcPts val="300"/>
              </a:spcAft>
              <a:buFont typeface="Arial" panose="020B0604020202020204" pitchFamily="34" charset="0"/>
              <a:buChar char="•"/>
            </a:pPr>
            <a:r>
              <a:rPr lang="zh-CN" altLang="en-US" b="0" i="0" dirty="0">
                <a:effectLst/>
                <a:cs typeface="Arial" panose="020B0604020202020204" pitchFamily="34" charset="0"/>
              </a:rPr>
              <a:t>​</a:t>
            </a:r>
            <a:r>
              <a:rPr lang="zh-CN" altLang="en-US" b="1" i="0" dirty="0">
                <a:effectLst/>
                <a:cs typeface="Arial" panose="020B0604020202020204" pitchFamily="34" charset="0"/>
              </a:rPr>
              <a:t>​低功耗场景​</a:t>
            </a:r>
            <a:r>
              <a:rPr lang="zh-CN" altLang="en-US" b="0" i="0" dirty="0">
                <a:effectLst/>
                <a:cs typeface="Arial" panose="020B0604020202020204" pitchFamily="34" charset="0"/>
              </a:rPr>
              <a:t>​：华为昇腾</a:t>
            </a:r>
            <a:r>
              <a:rPr lang="en-US" altLang="zh-CN" b="0" i="0" dirty="0">
                <a:effectLst/>
                <a:cs typeface="Arial" panose="020B0604020202020204" pitchFamily="34" charset="0"/>
              </a:rPr>
              <a:t>310(8W)</a:t>
            </a:r>
            <a:r>
              <a:rPr lang="zh-CN" altLang="en-US" dirty="0">
                <a:cs typeface="Arial" panose="020B0604020202020204" pitchFamily="34" charset="0"/>
              </a:rPr>
              <a:t>、寒武纪、瑞芯微</a:t>
            </a:r>
            <a:endParaRPr lang="en-US" altLang="zh-CN" b="0" i="0" dirty="0">
              <a:effectLst/>
              <a:cs typeface="Arial" panose="020B0604020202020204" pitchFamily="34" charset="0"/>
            </a:endParaRPr>
          </a:p>
          <a:p>
            <a:pPr marL="800100" lvl="1" indent="-342900" fontAlgn="base">
              <a:spcBef>
                <a:spcPts val="300"/>
              </a:spcBef>
              <a:spcAft>
                <a:spcPts val="300"/>
              </a:spcAft>
              <a:buFont typeface="Arial" panose="020B0604020202020204" pitchFamily="34" charset="0"/>
              <a:buChar char="•"/>
            </a:pPr>
            <a:r>
              <a:rPr lang="zh-CN" altLang="en-US" b="0" i="0" dirty="0">
                <a:effectLst/>
                <a:cs typeface="Arial" panose="020B0604020202020204" pitchFamily="34" charset="0"/>
              </a:rPr>
              <a:t>​</a:t>
            </a:r>
            <a:r>
              <a:rPr lang="zh-CN" altLang="en-US" b="1" i="0" dirty="0">
                <a:effectLst/>
                <a:cs typeface="Arial" panose="020B0604020202020204" pitchFamily="34" charset="0"/>
              </a:rPr>
              <a:t>​实时性要求​</a:t>
            </a:r>
            <a:r>
              <a:rPr lang="zh-CN" altLang="en-US" b="0" i="0" dirty="0">
                <a:effectLst/>
                <a:cs typeface="Arial" panose="020B0604020202020204" pitchFamily="34" charset="0"/>
              </a:rPr>
              <a:t>​：</a:t>
            </a:r>
            <a:r>
              <a:rPr lang="en-US" altLang="zh-CN" b="0" i="0" dirty="0">
                <a:effectLst/>
                <a:cs typeface="Arial" panose="020B0604020202020204" pitchFamily="34" charset="0"/>
              </a:rPr>
              <a:t>FPGA</a:t>
            </a:r>
            <a:r>
              <a:rPr lang="zh-CN" altLang="en-US" b="0" i="0" dirty="0">
                <a:effectLst/>
                <a:cs typeface="Arial" panose="020B0604020202020204" pitchFamily="34" charset="0"/>
              </a:rPr>
              <a:t>（如自动驾驶传感器处理）</a:t>
            </a:r>
            <a:endParaRPr lang="en-US" altLang="zh-CN" dirty="0">
              <a:cs typeface="Arial" panose="020B0604020202020204" pitchFamily="34" charset="0"/>
            </a:endParaRPr>
          </a:p>
          <a:p>
            <a:pPr marL="0" lvl="1" fontAlgn="base">
              <a:spcBef>
                <a:spcPts val="0"/>
              </a:spcBef>
              <a:spcAft>
                <a:spcPts val="0"/>
              </a:spcAft>
            </a:pPr>
            <a:r>
              <a:rPr lang="en-US" altLang="zh-CN" b="1" dirty="0">
                <a:cs typeface="Arial" panose="020B0604020202020204" pitchFamily="34" charset="0"/>
              </a:rPr>
              <a:t>3.</a:t>
            </a:r>
            <a:r>
              <a:rPr lang="zh-CN" altLang="en-US" b="1" dirty="0">
                <a:cs typeface="Arial" panose="020B0604020202020204" pitchFamily="34" charset="0"/>
              </a:rPr>
              <a:t>​​性价比</a:t>
            </a:r>
            <a:r>
              <a:rPr lang="zh-CN" altLang="en-US" b="1" i="0" dirty="0">
                <a:effectLst/>
                <a:cs typeface="Arial" panose="020B0604020202020204" pitchFamily="34" charset="0"/>
              </a:rPr>
              <a:t>选择​</a:t>
            </a:r>
            <a:r>
              <a:rPr lang="zh-CN" altLang="en-US" b="0" i="0" dirty="0">
                <a:effectLst/>
                <a:cs typeface="Arial" panose="020B0604020202020204" pitchFamily="34" charset="0"/>
              </a:rPr>
              <a:t>​</a:t>
            </a:r>
            <a:endParaRPr lang="zh-CN" altLang="en-US" b="0" i="0" dirty="0">
              <a:effectLst/>
              <a:cs typeface="Arial" panose="020B0604020202020204" pitchFamily="34" charset="0"/>
            </a:endParaRPr>
          </a:p>
          <a:p>
            <a:pPr marL="800100" lvl="1" indent="-342900">
              <a:spcBef>
                <a:spcPts val="300"/>
              </a:spcBef>
              <a:spcAft>
                <a:spcPts val="300"/>
              </a:spcAft>
              <a:buFont typeface="Arial" panose="020B0604020202020204" pitchFamily="34" charset="0"/>
              <a:buChar char="•"/>
            </a:pPr>
            <a:r>
              <a:rPr lang="zh-CN" altLang="en-US" b="0" i="0" dirty="0">
                <a:effectLst/>
                <a:cs typeface="Arial" panose="020B0604020202020204" pitchFamily="34" charset="0"/>
              </a:rPr>
              <a:t>​</a:t>
            </a:r>
            <a:r>
              <a:rPr lang="zh-CN" altLang="en-US" b="1" i="0" dirty="0">
                <a:effectLst/>
                <a:cs typeface="Arial" panose="020B0604020202020204" pitchFamily="34" charset="0"/>
              </a:rPr>
              <a:t>​中小规模​</a:t>
            </a:r>
            <a:r>
              <a:rPr lang="zh-CN" altLang="en-US" b="0" i="0" dirty="0">
                <a:effectLst/>
                <a:cs typeface="Arial" panose="020B0604020202020204" pitchFamily="34" charset="0"/>
              </a:rPr>
              <a:t>​：</a:t>
            </a:r>
            <a:r>
              <a:rPr lang="zh-CN" altLang="en-US" dirty="0">
                <a:cs typeface="Arial" panose="020B0604020202020204" pitchFamily="34" charset="0"/>
              </a:rPr>
              <a:t>消费级</a:t>
            </a:r>
            <a:r>
              <a:rPr lang="en-US" altLang="zh-CN" dirty="0">
                <a:cs typeface="Arial" panose="020B0604020202020204" pitchFamily="34" charset="0"/>
              </a:rPr>
              <a:t>GPU</a:t>
            </a:r>
            <a:r>
              <a:rPr lang="zh-CN" altLang="en-US" dirty="0">
                <a:cs typeface="Arial" panose="020B0604020202020204" pitchFamily="34" charset="0"/>
              </a:rPr>
              <a:t>，如</a:t>
            </a:r>
            <a:r>
              <a:rPr lang="en-US" altLang="zh-CN" b="0" i="0" dirty="0">
                <a:effectLst/>
                <a:cs typeface="Arial" panose="020B0604020202020204" pitchFamily="34" charset="0"/>
              </a:rPr>
              <a:t>NVIDIA RTX 4090</a:t>
            </a:r>
            <a:r>
              <a:rPr lang="zh-CN" altLang="en-US" b="0" i="0" dirty="0">
                <a:effectLst/>
                <a:cs typeface="Arial" panose="020B0604020202020204" pitchFamily="34" charset="0"/>
              </a:rPr>
              <a:t>（</a:t>
            </a:r>
            <a:r>
              <a:rPr lang="en-US" altLang="zh-CN" b="0" i="0" dirty="0">
                <a:effectLst/>
                <a:cs typeface="Arial" panose="020B0604020202020204" pitchFamily="34" charset="0"/>
              </a:rPr>
              <a:t>24GB</a:t>
            </a:r>
            <a:r>
              <a:rPr lang="zh-CN" altLang="en-US" b="0" i="0" dirty="0">
                <a:effectLst/>
                <a:cs typeface="Arial" panose="020B0604020202020204" pitchFamily="34" charset="0"/>
              </a:rPr>
              <a:t>显存，</a:t>
            </a:r>
            <a:r>
              <a:rPr lang="en-US" altLang="zh-CN" b="0" i="0" dirty="0">
                <a:effectLst/>
                <a:cs typeface="Arial" panose="020B0604020202020204" pitchFamily="34" charset="0"/>
              </a:rPr>
              <a:t>450W</a:t>
            </a:r>
            <a:r>
              <a:rPr lang="zh-CN" altLang="en-US" sz="2400" dirty="0">
                <a:cs typeface="Arial" panose="020B0604020202020204" pitchFamily="34" charset="0"/>
              </a:rPr>
              <a:t>）</a:t>
            </a:r>
            <a:endParaRPr lang="en-US" altLang="zh-CN" b="0" i="0" dirty="0">
              <a:effectLst/>
              <a:cs typeface="Arial" panose="020B0604020202020204" pitchFamily="34" charset="0"/>
            </a:endParaRPr>
          </a:p>
          <a:p>
            <a:pPr marL="800100" lvl="1" indent="-342900" fontAlgn="base">
              <a:spcBef>
                <a:spcPts val="300"/>
              </a:spcBef>
              <a:spcAft>
                <a:spcPts val="300"/>
              </a:spcAft>
              <a:buFont typeface="Arial" panose="020B0604020202020204" pitchFamily="34" charset="0"/>
              <a:buChar char="•"/>
            </a:pPr>
            <a:r>
              <a:rPr lang="zh-CN" altLang="en-US" b="0" i="0" dirty="0">
                <a:effectLst/>
                <a:cs typeface="Arial" panose="020B0604020202020204" pitchFamily="34" charset="0"/>
              </a:rPr>
              <a:t>​</a:t>
            </a:r>
            <a:r>
              <a:rPr lang="zh-CN" altLang="en-US" b="1" i="0" dirty="0">
                <a:effectLst/>
                <a:cs typeface="Arial" panose="020B0604020202020204" pitchFamily="34" charset="0"/>
              </a:rPr>
              <a:t>​云端租赁​</a:t>
            </a:r>
            <a:r>
              <a:rPr lang="zh-CN" altLang="en-US" b="0" i="0" dirty="0">
                <a:effectLst/>
                <a:cs typeface="Arial" panose="020B0604020202020204" pitchFamily="34" charset="0"/>
              </a:rPr>
              <a:t>​：</a:t>
            </a:r>
            <a:r>
              <a:rPr lang="en-US" altLang="zh-CN" b="0" i="0" dirty="0" err="1">
                <a:effectLst/>
                <a:cs typeface="Arial" panose="020B0604020202020204" pitchFamily="34" charset="0"/>
              </a:rPr>
              <a:t>AutoDL</a:t>
            </a:r>
            <a:r>
              <a:rPr lang="zh-CN" altLang="en-US" b="0" i="0" dirty="0">
                <a:effectLst/>
                <a:cs typeface="Arial" panose="020B0604020202020204" pitchFamily="34" charset="0"/>
              </a:rPr>
              <a:t>、阿里云、腾讯云或华为云（按需付费）</a:t>
            </a:r>
            <a:endParaRPr lang="en-US" altLang="zh-CN" b="0" i="0" dirty="0">
              <a:effectLst/>
              <a:cs typeface="Arial" panose="020B0604020202020204" pitchFamily="34" charset="0"/>
            </a:endParaRPr>
          </a:p>
        </p:txBody>
      </p:sp>
      <p:sp>
        <p:nvSpPr>
          <p:cNvPr id="4" name="文本框 3"/>
          <p:cNvSpPr txBox="1"/>
          <p:nvPr/>
        </p:nvSpPr>
        <p:spPr>
          <a:xfrm>
            <a:off x="560054" y="1361235"/>
            <a:ext cx="6096000" cy="461665"/>
          </a:xfrm>
          <a:prstGeom prst="rect">
            <a:avLst/>
          </a:prstGeom>
          <a:noFill/>
        </p:spPr>
        <p:txBody>
          <a:bodyPr wrap="square">
            <a:spAutoFit/>
          </a:bodyPr>
          <a:lstStyle/>
          <a:p>
            <a:r>
              <a:rPr lang="zh-CN" altLang="en-US" b="1" i="0" dirty="0">
                <a:effectLst/>
                <a:latin typeface="inherit"/>
              </a:rPr>
              <a:t>主流</a:t>
            </a:r>
            <a:r>
              <a:rPr lang="zh-CN" altLang="en-US" b="1" dirty="0">
                <a:latin typeface="inherit"/>
              </a:rPr>
              <a:t>硬件适</a:t>
            </a:r>
            <a:r>
              <a:rPr lang="zh-CN" altLang="en-US" b="1" i="0" dirty="0">
                <a:effectLst/>
                <a:latin typeface="inherit"/>
              </a:rPr>
              <a:t>用场景</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t>深度学习的软件</a:t>
            </a:r>
            <a:r>
              <a:rPr lang="zh-CN" altLang="en-US" dirty="0">
                <a:solidFill>
                  <a:schemeClr val="tx1"/>
                </a:solidFill>
              </a:rPr>
              <a:t>​​</a:t>
            </a:r>
            <a:endParaRPr lang="zh-CN" altLang="en-US" dirty="0">
              <a:solidFill>
                <a:schemeClr val="tx1"/>
              </a:solidFill>
            </a:endParaRPr>
          </a:p>
        </p:txBody>
      </p:sp>
      <p:sp>
        <p:nvSpPr>
          <p:cNvPr id="3" name="矩形 2"/>
          <p:cNvSpPr/>
          <p:nvPr/>
        </p:nvSpPr>
        <p:spPr>
          <a:xfrm>
            <a:off x="668338" y="1770168"/>
            <a:ext cx="10669111" cy="5015865"/>
          </a:xfrm>
          <a:prstGeom prst="rect">
            <a:avLst/>
          </a:prstGeom>
        </p:spPr>
        <p:txBody>
          <a:bodyPr wrap="square">
            <a:spAutoFit/>
          </a:bodyPr>
          <a:lstStyle/>
          <a:p>
            <a:pPr marL="800100" lvl="2" indent="-342900">
              <a:spcBef>
                <a:spcPts val="0"/>
              </a:spcBef>
              <a:spcAft>
                <a:spcPts val="0"/>
              </a:spcAft>
              <a:buFont typeface="Arial" panose="020B0604020202020204" pitchFamily="34" charset="0"/>
              <a:buChar char="•"/>
            </a:pPr>
            <a:r>
              <a:rPr lang="zh-CN" altLang="en-US" sz="2000" b="1" dirty="0">
                <a:cs typeface="Arial" panose="020B0604020202020204" pitchFamily="34" charset="0"/>
              </a:rPr>
              <a:t>​</a:t>
            </a:r>
            <a:r>
              <a:rPr lang="en-US" altLang="zh-CN" sz="2000" b="1" dirty="0">
                <a:cs typeface="Arial" panose="020B0604020202020204" pitchFamily="34" charset="0"/>
              </a:rPr>
              <a:t>TensorFlow</a:t>
            </a:r>
            <a:endParaRPr lang="en-US" altLang="zh-CN" sz="2000" b="1" dirty="0">
              <a:cs typeface="Arial" panose="020B0604020202020204" pitchFamily="34" charset="0"/>
            </a:endParaRPr>
          </a:p>
          <a:p>
            <a:pPr>
              <a:spcBef>
                <a:spcPts val="0"/>
              </a:spcBef>
              <a:spcAft>
                <a:spcPts val="0"/>
              </a:spcAft>
            </a:pPr>
            <a:r>
              <a:rPr lang="en-US" altLang="zh-CN" sz="2000" dirty="0">
                <a:solidFill>
                  <a:srgbClr val="333333"/>
                </a:solidFill>
                <a:cs typeface="Arial" panose="020B0604020202020204" pitchFamily="34" charset="0"/>
              </a:rPr>
              <a:t>       TensorFlow</a:t>
            </a:r>
            <a:r>
              <a:rPr lang="zh-CN" altLang="en-US" sz="2000" dirty="0">
                <a:solidFill>
                  <a:srgbClr val="333333"/>
                </a:solidFill>
                <a:cs typeface="Arial" panose="020B0604020202020204" pitchFamily="34" charset="0"/>
              </a:rPr>
              <a:t>由</a:t>
            </a:r>
            <a:r>
              <a:rPr lang="en-US" altLang="zh-CN" sz="2000" dirty="0">
                <a:solidFill>
                  <a:srgbClr val="333333"/>
                </a:solidFill>
                <a:cs typeface="Arial" panose="020B0604020202020204" pitchFamily="34" charset="0"/>
              </a:rPr>
              <a:t>Google Brain</a:t>
            </a:r>
            <a:r>
              <a:rPr lang="zh-CN" altLang="en-US" sz="2000" dirty="0">
                <a:solidFill>
                  <a:srgbClr val="333333"/>
                </a:solidFill>
                <a:cs typeface="Arial" panose="020B0604020202020204" pitchFamily="34" charset="0"/>
              </a:rPr>
              <a:t>团队于</a:t>
            </a:r>
            <a:r>
              <a:rPr lang="en-US" altLang="zh-CN" sz="2000" dirty="0">
                <a:solidFill>
                  <a:srgbClr val="333333"/>
                </a:solidFill>
                <a:cs typeface="Arial" panose="020B0604020202020204" pitchFamily="34" charset="0"/>
              </a:rPr>
              <a:t>2015</a:t>
            </a:r>
            <a:r>
              <a:rPr lang="zh-CN" altLang="en-US" sz="2000" dirty="0">
                <a:solidFill>
                  <a:srgbClr val="333333"/>
                </a:solidFill>
                <a:cs typeface="Arial" panose="020B0604020202020204" pitchFamily="34" charset="0"/>
              </a:rPr>
              <a:t>年发布，拥有包括</a:t>
            </a:r>
            <a:r>
              <a:rPr lang="en-US" altLang="zh-CN" sz="2000" dirty="0">
                <a:solidFill>
                  <a:srgbClr val="333333"/>
                </a:solidFill>
                <a:cs typeface="Arial" panose="020B0604020202020204" pitchFamily="34" charset="0"/>
              </a:rPr>
              <a:t>TensorFlow Hub</a:t>
            </a:r>
            <a:r>
              <a:rPr lang="zh-CN" altLang="en-US" sz="2000" dirty="0">
                <a:solidFill>
                  <a:srgbClr val="333333"/>
                </a:solidFill>
                <a:cs typeface="Arial" panose="020B0604020202020204" pitchFamily="34" charset="0"/>
              </a:rPr>
              <a:t>、</a:t>
            </a:r>
            <a:r>
              <a:rPr lang="en-US" altLang="zh-CN" sz="2000" dirty="0">
                <a:solidFill>
                  <a:srgbClr val="333333"/>
                </a:solidFill>
                <a:cs typeface="Arial" panose="020B0604020202020204" pitchFamily="34" charset="0"/>
              </a:rPr>
              <a:t>TensorFlow Lite</a:t>
            </a:r>
            <a:r>
              <a:rPr lang="zh-CN" altLang="en-US" sz="2000" dirty="0">
                <a:solidFill>
                  <a:srgbClr val="333333"/>
                </a:solidFill>
                <a:cs typeface="Arial" panose="020B0604020202020204" pitchFamily="34" charset="0"/>
              </a:rPr>
              <a:t>、</a:t>
            </a:r>
            <a:r>
              <a:rPr lang="en-US" altLang="zh-CN" sz="2000" dirty="0">
                <a:solidFill>
                  <a:srgbClr val="333333"/>
                </a:solidFill>
                <a:cs typeface="Arial" panose="020B0604020202020204" pitchFamily="34" charset="0"/>
              </a:rPr>
              <a:t>TensorFlow Research Cloud</a:t>
            </a:r>
            <a:r>
              <a:rPr lang="zh-CN" altLang="en-US" sz="2000" dirty="0">
                <a:solidFill>
                  <a:srgbClr val="333333"/>
                </a:solidFill>
                <a:cs typeface="Arial" panose="020B0604020202020204" pitchFamily="34" charset="0"/>
              </a:rPr>
              <a:t>在内的多个项目以及各类应用程序接口，</a:t>
            </a:r>
            <a:r>
              <a:rPr lang="zh-CN" altLang="en-US" sz="2000" b="0" i="0" dirty="0">
                <a:solidFill>
                  <a:srgbClr val="333333"/>
                </a:solidFill>
                <a:effectLst/>
                <a:cs typeface="Arial" panose="020B0604020202020204" pitchFamily="34" charset="0"/>
              </a:rPr>
              <a:t>在大规模生产环境中表现出色</a:t>
            </a:r>
            <a:r>
              <a:rPr lang="zh-CN" altLang="en-US" sz="2000" dirty="0">
                <a:solidFill>
                  <a:srgbClr val="333333"/>
                </a:solidFill>
                <a:cs typeface="Arial" panose="020B0604020202020204" pitchFamily="34" charset="0"/>
              </a:rPr>
              <a:t>。</a:t>
            </a:r>
            <a:endParaRPr lang="en-US" altLang="zh-CN" sz="2000" dirty="0">
              <a:solidFill>
                <a:srgbClr val="333333"/>
              </a:solidFill>
              <a:cs typeface="Arial" panose="020B0604020202020204" pitchFamily="34" charset="0"/>
            </a:endParaRPr>
          </a:p>
          <a:p>
            <a:pPr marL="800100" lvl="1" indent="-342900">
              <a:spcBef>
                <a:spcPts val="0"/>
              </a:spcBef>
              <a:spcAft>
                <a:spcPts val="0"/>
              </a:spcAft>
              <a:buFont typeface="Arial" panose="020B0604020202020204" pitchFamily="34" charset="0"/>
              <a:buChar char="•"/>
            </a:pPr>
            <a:r>
              <a:rPr lang="en-US" altLang="zh-CN" sz="2000" b="1" dirty="0" err="1">
                <a:cs typeface="Arial" panose="020B0604020202020204" pitchFamily="34" charset="0"/>
              </a:rPr>
              <a:t>PyTorch</a:t>
            </a:r>
            <a:endParaRPr lang="en-US" altLang="zh-CN" sz="2000" b="1" dirty="0">
              <a:cs typeface="Arial" panose="020B0604020202020204" pitchFamily="34" charset="0"/>
            </a:endParaRPr>
          </a:p>
          <a:p>
            <a:pPr>
              <a:spcBef>
                <a:spcPts val="0"/>
              </a:spcBef>
              <a:spcAft>
                <a:spcPts val="0"/>
              </a:spcAft>
            </a:pPr>
            <a:r>
              <a:rPr lang="en-US" altLang="zh-CN" sz="2000" b="1" dirty="0">
                <a:solidFill>
                  <a:srgbClr val="333333"/>
                </a:solidFill>
                <a:cs typeface="Arial" panose="020B0604020202020204" pitchFamily="34" charset="0"/>
              </a:rPr>
              <a:t>       </a:t>
            </a:r>
            <a:r>
              <a:rPr lang="en-US" altLang="zh-CN" sz="2000" dirty="0" err="1">
                <a:solidFill>
                  <a:srgbClr val="333333"/>
                </a:solidFill>
                <a:cs typeface="Arial" panose="020B0604020202020204" pitchFamily="34" charset="0"/>
              </a:rPr>
              <a:t>PyTorch</a:t>
            </a:r>
            <a:r>
              <a:rPr lang="zh-CN" altLang="en-US" sz="2000" dirty="0">
                <a:solidFill>
                  <a:srgbClr val="333333"/>
                </a:solidFill>
                <a:cs typeface="Arial" panose="020B0604020202020204" pitchFamily="34" charset="0"/>
              </a:rPr>
              <a:t>由</a:t>
            </a:r>
            <a:r>
              <a:rPr lang="en-US" altLang="zh-CN" sz="2000" dirty="0">
                <a:solidFill>
                  <a:srgbClr val="333333"/>
                </a:solidFill>
                <a:cs typeface="Arial" panose="020B0604020202020204" pitchFamily="34" charset="0"/>
              </a:rPr>
              <a:t>Facebook</a:t>
            </a:r>
            <a:r>
              <a:rPr lang="zh-CN" altLang="en-US" sz="2000" dirty="0">
                <a:solidFill>
                  <a:srgbClr val="333333"/>
                </a:solidFill>
                <a:cs typeface="Arial" panose="020B0604020202020204" pitchFamily="34" charset="0"/>
              </a:rPr>
              <a:t>于</a:t>
            </a:r>
            <a:r>
              <a:rPr lang="en-US" altLang="zh-CN" sz="2000" dirty="0">
                <a:solidFill>
                  <a:srgbClr val="333333"/>
                </a:solidFill>
                <a:cs typeface="Arial" panose="020B0604020202020204" pitchFamily="34" charset="0"/>
              </a:rPr>
              <a:t>2016</a:t>
            </a:r>
            <a:r>
              <a:rPr lang="zh-CN" altLang="en-US" sz="2000" dirty="0">
                <a:solidFill>
                  <a:srgbClr val="333333"/>
                </a:solidFill>
                <a:cs typeface="Arial" panose="020B0604020202020204" pitchFamily="34" charset="0"/>
              </a:rPr>
              <a:t>年发布，</a:t>
            </a:r>
            <a:r>
              <a:rPr lang="zh-CN" altLang="en-US" sz="2000" dirty="0">
                <a:solidFill>
                  <a:srgbClr val="333333"/>
                </a:solidFill>
                <a:cs typeface="Arial" panose="020B0604020202020204" pitchFamily="34" charset="0"/>
              </a:rPr>
              <a:t>以其灵活性和易用性在学术界和工业界广受欢迎。现如今，</a:t>
            </a:r>
            <a:r>
              <a:rPr lang="en-US" altLang="zh-CN" sz="2000" dirty="0" err="1">
                <a:solidFill>
                  <a:srgbClr val="333333"/>
                </a:solidFill>
                <a:cs typeface="Arial" panose="020B0604020202020204" pitchFamily="34" charset="0"/>
              </a:rPr>
              <a:t>Pytorch</a:t>
            </a:r>
            <a:r>
              <a:rPr lang="zh-CN" altLang="en-US" sz="2000" dirty="0">
                <a:solidFill>
                  <a:srgbClr val="333333"/>
                </a:solidFill>
                <a:cs typeface="Arial" panose="020B0604020202020204" pitchFamily="34" charset="0"/>
              </a:rPr>
              <a:t>已经成为开源机器学习系统中，在科研</a:t>
            </a:r>
            <a:r>
              <a:rPr lang="zh-CN" altLang="en-US" sz="2000" b="0" i="0" dirty="0">
                <a:solidFill>
                  <a:srgbClr val="333333"/>
                </a:solidFill>
                <a:effectLst/>
                <a:cs typeface="Arial" panose="020B0604020202020204" pitchFamily="34" charset="0"/>
              </a:rPr>
              <a:t>领域市场占有率最高的框架，其在</a:t>
            </a:r>
            <a:r>
              <a:rPr lang="en-US" altLang="zh-CN" sz="2000" b="0" i="0" dirty="0">
                <a:solidFill>
                  <a:srgbClr val="333333"/>
                </a:solidFill>
                <a:effectLst/>
                <a:cs typeface="Arial" panose="020B0604020202020204" pitchFamily="34" charset="0"/>
              </a:rPr>
              <a:t>AI</a:t>
            </a:r>
            <a:r>
              <a:rPr lang="zh-CN" altLang="en-US" sz="2000" b="0" i="0" dirty="0">
                <a:solidFill>
                  <a:srgbClr val="333333"/>
                </a:solidFill>
                <a:effectLst/>
                <a:cs typeface="Arial" panose="020B0604020202020204" pitchFamily="34" charset="0"/>
              </a:rPr>
              <a:t>顶会上的占比在</a:t>
            </a:r>
            <a:r>
              <a:rPr lang="en-US" altLang="zh-CN" sz="2000" b="0" i="0" dirty="0">
                <a:solidFill>
                  <a:srgbClr val="333333"/>
                </a:solidFill>
                <a:effectLst/>
                <a:cs typeface="Arial" panose="020B0604020202020204" pitchFamily="34" charset="0"/>
              </a:rPr>
              <a:t>2022</a:t>
            </a:r>
            <a:r>
              <a:rPr lang="zh-CN" altLang="en-US" sz="2000" b="0" i="0" dirty="0">
                <a:solidFill>
                  <a:srgbClr val="333333"/>
                </a:solidFill>
                <a:effectLst/>
                <a:cs typeface="Arial" panose="020B0604020202020204" pitchFamily="34" charset="0"/>
              </a:rPr>
              <a:t>年已达</a:t>
            </a:r>
            <a:r>
              <a:rPr lang="en-US" altLang="zh-CN" sz="2000" b="0" i="0" dirty="0">
                <a:solidFill>
                  <a:srgbClr val="333333"/>
                </a:solidFill>
                <a:effectLst/>
                <a:cs typeface="Arial" panose="020B0604020202020204" pitchFamily="34" charset="0"/>
              </a:rPr>
              <a:t>80</a:t>
            </a:r>
            <a:r>
              <a:rPr lang="zh-CN" altLang="en-US" sz="2000" b="0" i="0" dirty="0">
                <a:solidFill>
                  <a:srgbClr val="333333"/>
                </a:solidFill>
                <a:effectLst/>
                <a:cs typeface="Arial" panose="020B0604020202020204" pitchFamily="34" charset="0"/>
              </a:rPr>
              <a:t>％。</a:t>
            </a:r>
            <a:endParaRPr lang="en-US" altLang="zh-CN" sz="2000" b="1" dirty="0">
              <a:cs typeface="Arial" panose="020B0604020202020204" pitchFamily="34" charset="0"/>
            </a:endParaRPr>
          </a:p>
          <a:p>
            <a:pPr marL="800100" lvl="1" indent="-342900">
              <a:spcBef>
                <a:spcPts val="0"/>
              </a:spcBef>
              <a:spcAft>
                <a:spcPts val="0"/>
              </a:spcAft>
              <a:buFont typeface="Arial" panose="020B0604020202020204" pitchFamily="34" charset="0"/>
              <a:buChar char="•"/>
            </a:pPr>
            <a:r>
              <a:rPr lang="en-US" altLang="zh-CN" sz="2000" b="1" dirty="0" err="1">
                <a:cs typeface="Arial" panose="020B0604020202020204" pitchFamily="34" charset="0"/>
              </a:rPr>
              <a:t>PaddlePaddle</a:t>
            </a:r>
            <a:r>
              <a:rPr lang="en-US" altLang="zh-CN" sz="2000" b="1" dirty="0">
                <a:cs typeface="Arial" panose="020B0604020202020204" pitchFamily="34" charset="0"/>
              </a:rPr>
              <a:t>​​</a:t>
            </a:r>
            <a:endParaRPr lang="en-US" altLang="zh-CN" sz="2000" b="1" dirty="0">
              <a:cs typeface="Arial" panose="020B0604020202020204" pitchFamily="34" charset="0"/>
            </a:endParaRPr>
          </a:p>
          <a:p>
            <a:pPr>
              <a:spcBef>
                <a:spcPts val="0"/>
              </a:spcBef>
              <a:spcAft>
                <a:spcPts val="0"/>
              </a:spcAft>
            </a:pPr>
            <a:r>
              <a:rPr lang="en-US" altLang="zh-CN" sz="2000" b="0" i="0" dirty="0">
                <a:solidFill>
                  <a:srgbClr val="333333"/>
                </a:solidFill>
                <a:effectLst/>
                <a:cs typeface="Arial" panose="020B0604020202020204" pitchFamily="34" charset="0"/>
              </a:rPr>
              <a:t>       </a:t>
            </a:r>
            <a:r>
              <a:rPr lang="en-US" altLang="zh-CN" sz="2000" b="0" i="0" dirty="0" err="1">
                <a:solidFill>
                  <a:srgbClr val="333333"/>
                </a:solidFill>
                <a:effectLst/>
                <a:cs typeface="Arial" panose="020B0604020202020204" pitchFamily="34" charset="0"/>
              </a:rPr>
              <a:t>PaddlePaddle</a:t>
            </a:r>
            <a:r>
              <a:rPr lang="zh-CN" altLang="en-US" sz="2000" b="0" i="0" dirty="0">
                <a:solidFill>
                  <a:srgbClr val="333333"/>
                </a:solidFill>
                <a:effectLst/>
                <a:cs typeface="Arial" panose="020B0604020202020204" pitchFamily="34" charset="0"/>
              </a:rPr>
              <a:t>（百度飞桨）是百度公司于</a:t>
            </a:r>
            <a:r>
              <a:rPr lang="en-US" altLang="zh-CN" sz="2000" b="0" i="0" dirty="0">
                <a:solidFill>
                  <a:srgbClr val="333333"/>
                </a:solidFill>
                <a:effectLst/>
                <a:cs typeface="Arial" panose="020B0604020202020204" pitchFamily="34" charset="0"/>
              </a:rPr>
              <a:t>2016</a:t>
            </a:r>
            <a:r>
              <a:rPr lang="zh-CN" altLang="en-US" sz="2000" b="0" i="0" dirty="0">
                <a:solidFill>
                  <a:srgbClr val="333333"/>
                </a:solidFill>
                <a:effectLst/>
                <a:cs typeface="Arial" panose="020B0604020202020204" pitchFamily="34" charset="0"/>
              </a:rPr>
              <a:t>年开源的深度学习框架。</a:t>
            </a:r>
            <a:r>
              <a:rPr lang="zh-CN" altLang="en-US" sz="2000" dirty="0">
                <a:solidFill>
                  <a:srgbClr val="333333"/>
                </a:solidFill>
                <a:cs typeface="Arial" panose="020B0604020202020204" pitchFamily="34" charset="0"/>
              </a:rPr>
              <a:t>是中国</a:t>
            </a:r>
            <a:r>
              <a:rPr lang="zh-CN" altLang="en-US" sz="2000" b="0" i="0" dirty="0">
                <a:solidFill>
                  <a:srgbClr val="333333"/>
                </a:solidFill>
                <a:effectLst/>
                <a:cs typeface="Arial" panose="020B0604020202020204" pitchFamily="34" charset="0"/>
              </a:rPr>
              <a:t>首个自主研发、功能丰富、开源开放的产业级深度学习平台。注重易用性和高效性，特别是在国内深度学习社区中有着显著的影响力。</a:t>
            </a:r>
            <a:endParaRPr lang="zh-CN" altLang="en-US" sz="2000" b="0" i="0" dirty="0">
              <a:effectLst/>
              <a:cs typeface="Arial" panose="020B0604020202020204" pitchFamily="34" charset="0"/>
            </a:endParaRPr>
          </a:p>
          <a:p>
            <a:pPr marL="800100" lvl="1" indent="-342900">
              <a:spcBef>
                <a:spcPts val="0"/>
              </a:spcBef>
              <a:spcAft>
                <a:spcPts val="0"/>
              </a:spcAft>
              <a:buFont typeface="Arial" panose="020B0604020202020204" pitchFamily="34" charset="0"/>
              <a:buChar char="•"/>
            </a:pPr>
            <a:r>
              <a:rPr lang="zh-CN" altLang="en-US" sz="2000" b="1" i="0" dirty="0">
                <a:effectLst/>
                <a:cs typeface="Arial" panose="020B0604020202020204" pitchFamily="34" charset="0"/>
              </a:rPr>
              <a:t>​​</a:t>
            </a:r>
            <a:r>
              <a:rPr lang="en-US" altLang="zh-CN" sz="2000" b="1" i="0" dirty="0" err="1">
                <a:effectLst/>
                <a:cs typeface="Arial" panose="020B0604020202020204" pitchFamily="34" charset="0"/>
              </a:rPr>
              <a:t>Keras</a:t>
            </a:r>
            <a:r>
              <a:rPr lang="en-US" altLang="zh-CN" sz="2000" b="1" i="0" dirty="0">
                <a:effectLst/>
                <a:cs typeface="Arial" panose="020B0604020202020204" pitchFamily="34" charset="0"/>
              </a:rPr>
              <a:t>​​</a:t>
            </a:r>
            <a:endParaRPr lang="en-US" altLang="zh-CN" sz="2000" b="1" dirty="0">
              <a:cs typeface="Arial" panose="020B0604020202020204" pitchFamily="34" charset="0"/>
            </a:endParaRPr>
          </a:p>
          <a:p>
            <a:pPr>
              <a:spcBef>
                <a:spcPts val="0"/>
              </a:spcBef>
              <a:spcAft>
                <a:spcPts val="0"/>
              </a:spcAft>
            </a:pPr>
            <a:r>
              <a:rPr lang="en-US" altLang="zh-CN" sz="2000" dirty="0">
                <a:solidFill>
                  <a:srgbClr val="333333"/>
                </a:solidFill>
                <a:cs typeface="Arial" panose="020B0604020202020204" pitchFamily="34" charset="0"/>
              </a:rPr>
              <a:t>     </a:t>
            </a:r>
            <a:r>
              <a:rPr lang="en-US" altLang="zh-CN" sz="2000" dirty="0" err="1">
                <a:solidFill>
                  <a:srgbClr val="333333"/>
                </a:solidFill>
                <a:cs typeface="Arial" panose="020B0604020202020204" pitchFamily="34" charset="0"/>
              </a:rPr>
              <a:t>Keras</a:t>
            </a:r>
            <a:r>
              <a:rPr lang="zh-CN" altLang="en-US" sz="2000" dirty="0">
                <a:solidFill>
                  <a:srgbClr val="333333"/>
                </a:solidFill>
                <a:cs typeface="Arial" panose="020B0604020202020204" pitchFamily="34" charset="0"/>
              </a:rPr>
              <a:t>首次发布于</a:t>
            </a:r>
            <a:r>
              <a:rPr lang="en-US" altLang="zh-CN" sz="2000" dirty="0">
                <a:solidFill>
                  <a:srgbClr val="333333"/>
                </a:solidFill>
                <a:cs typeface="Arial" panose="020B0604020202020204" pitchFamily="34" charset="0"/>
              </a:rPr>
              <a:t>2015</a:t>
            </a:r>
            <a:r>
              <a:rPr lang="zh-CN" altLang="en-US" sz="2000" dirty="0">
                <a:solidFill>
                  <a:srgbClr val="333333"/>
                </a:solidFill>
                <a:cs typeface="Arial" panose="020B0604020202020204" pitchFamily="34" charset="0"/>
              </a:rPr>
              <a:t>年</a:t>
            </a:r>
            <a:r>
              <a:rPr lang="en-US" altLang="zh-CN" sz="2000" dirty="0">
                <a:solidFill>
                  <a:srgbClr val="333333"/>
                </a:solidFill>
                <a:cs typeface="Arial" panose="020B0604020202020204" pitchFamily="34" charset="0"/>
              </a:rPr>
              <a:t>3</a:t>
            </a:r>
            <a:r>
              <a:rPr lang="zh-CN" altLang="en-US" sz="2000" dirty="0">
                <a:solidFill>
                  <a:srgbClr val="333333"/>
                </a:solidFill>
                <a:cs typeface="Arial" panose="020B0604020202020204" pitchFamily="34" charset="0"/>
              </a:rPr>
              <a:t>月‌，由</a:t>
            </a:r>
            <a:r>
              <a:rPr lang="en-US" altLang="zh-CN" sz="2000" dirty="0">
                <a:solidFill>
                  <a:srgbClr val="333333"/>
                </a:solidFill>
                <a:cs typeface="Arial" panose="020B0604020202020204" pitchFamily="34" charset="0"/>
              </a:rPr>
              <a:t>François Chollet</a:t>
            </a:r>
            <a:r>
              <a:rPr lang="zh-CN" altLang="en-US" sz="2000" dirty="0">
                <a:solidFill>
                  <a:srgbClr val="333333"/>
                </a:solidFill>
                <a:cs typeface="Arial" panose="020B0604020202020204" pitchFamily="34" charset="0"/>
              </a:rPr>
              <a:t>（</a:t>
            </a:r>
            <a:r>
              <a:rPr lang="en-US" altLang="zh-CN" sz="2000" dirty="0">
                <a:solidFill>
                  <a:srgbClr val="333333"/>
                </a:solidFill>
                <a:cs typeface="Arial" panose="020B0604020202020204" pitchFamily="34" charset="0"/>
              </a:rPr>
              <a:t>Google </a:t>
            </a:r>
            <a:r>
              <a:rPr lang="zh-CN" altLang="en-US" sz="2000" dirty="0">
                <a:solidFill>
                  <a:srgbClr val="333333"/>
                </a:solidFill>
                <a:cs typeface="Arial" panose="020B0604020202020204" pitchFamily="34" charset="0"/>
              </a:rPr>
              <a:t>工程师）创建‌。 </a:t>
            </a:r>
            <a:r>
              <a:rPr lang="en-US" altLang="zh-CN" sz="2000" dirty="0" err="1">
                <a:solidFill>
                  <a:srgbClr val="333333"/>
                </a:solidFill>
                <a:cs typeface="Arial" panose="020B0604020202020204" pitchFamily="34" charset="0"/>
              </a:rPr>
              <a:t>Keras</a:t>
            </a:r>
            <a:r>
              <a:rPr lang="zh-CN" altLang="en-US" sz="2000" dirty="0">
                <a:solidFill>
                  <a:srgbClr val="333333"/>
                </a:solidFill>
                <a:cs typeface="Arial" panose="020B0604020202020204" pitchFamily="34" charset="0"/>
              </a:rPr>
              <a:t>本身不是一个独立的框架，它基于</a:t>
            </a:r>
            <a:r>
              <a:rPr lang="en-US" altLang="zh-CN" sz="2000" dirty="0">
                <a:solidFill>
                  <a:srgbClr val="333333"/>
                </a:solidFill>
                <a:cs typeface="Arial" panose="020B0604020202020204" pitchFamily="34" charset="0"/>
              </a:rPr>
              <a:t>TensorFlow</a:t>
            </a:r>
            <a:r>
              <a:rPr lang="zh-CN" altLang="en-US" sz="2000" dirty="0">
                <a:solidFill>
                  <a:srgbClr val="333333"/>
                </a:solidFill>
                <a:cs typeface="Arial" panose="020B0604020202020204" pitchFamily="34" charset="0"/>
              </a:rPr>
              <a:t>，是一个高级神经网络</a:t>
            </a:r>
            <a:r>
              <a:rPr lang="en-US" altLang="zh-CN" sz="2000" dirty="0">
                <a:solidFill>
                  <a:srgbClr val="333333"/>
                </a:solidFill>
                <a:cs typeface="Arial" panose="020B0604020202020204" pitchFamily="34" charset="0"/>
              </a:rPr>
              <a:t>API</a:t>
            </a:r>
            <a:r>
              <a:rPr lang="zh-CN" altLang="en-US" sz="2000" dirty="0">
                <a:solidFill>
                  <a:srgbClr val="333333"/>
                </a:solidFill>
                <a:cs typeface="Arial" panose="020B0604020202020204" pitchFamily="34" charset="0"/>
              </a:rPr>
              <a:t>，并且其</a:t>
            </a:r>
            <a:r>
              <a:rPr lang="en-US" altLang="zh-CN" sz="2000" dirty="0">
                <a:solidFill>
                  <a:srgbClr val="333333"/>
                </a:solidFill>
                <a:cs typeface="Arial" panose="020B0604020202020204" pitchFamily="34" charset="0"/>
              </a:rPr>
              <a:t>API</a:t>
            </a:r>
            <a:r>
              <a:rPr lang="zh-CN" altLang="en-US" sz="2000" dirty="0">
                <a:solidFill>
                  <a:srgbClr val="333333"/>
                </a:solidFill>
                <a:cs typeface="Arial" panose="020B0604020202020204" pitchFamily="34" charset="0"/>
              </a:rPr>
              <a:t>被融入了</a:t>
            </a:r>
            <a:r>
              <a:rPr lang="en-US" altLang="zh-CN" sz="2000" dirty="0">
                <a:solidFill>
                  <a:srgbClr val="333333"/>
                </a:solidFill>
                <a:cs typeface="Arial" panose="020B0604020202020204" pitchFamily="34" charset="0"/>
              </a:rPr>
              <a:t>TensorFlow 2.0</a:t>
            </a:r>
            <a:r>
              <a:rPr lang="zh-CN" altLang="en-US" sz="2000" dirty="0">
                <a:solidFill>
                  <a:srgbClr val="333333"/>
                </a:solidFill>
                <a:cs typeface="Arial" panose="020B0604020202020204" pitchFamily="34" charset="0"/>
              </a:rPr>
              <a:t>中‌。 它简化了使用</a:t>
            </a:r>
            <a:r>
              <a:rPr lang="en-US" altLang="zh-CN" sz="2000" dirty="0">
                <a:solidFill>
                  <a:srgbClr val="333333"/>
                </a:solidFill>
                <a:cs typeface="Arial" panose="020B0604020202020204" pitchFamily="34" charset="0"/>
              </a:rPr>
              <a:t>TensorFlow</a:t>
            </a:r>
            <a:r>
              <a:rPr lang="zh-CN" altLang="en-US" sz="2000" dirty="0">
                <a:solidFill>
                  <a:srgbClr val="333333"/>
                </a:solidFill>
                <a:cs typeface="Arial" panose="020B0604020202020204" pitchFamily="34" charset="0"/>
              </a:rPr>
              <a:t>进行深度网络设计和训练的过程‌。</a:t>
            </a:r>
            <a:endParaRPr lang="en-US" altLang="zh-CN" sz="2000" dirty="0">
              <a:solidFill>
                <a:srgbClr val="333333"/>
              </a:solidFill>
              <a:cs typeface="Arial" panose="020B0604020202020204" pitchFamily="34" charset="0"/>
            </a:endParaRPr>
          </a:p>
        </p:txBody>
      </p:sp>
      <p:sp>
        <p:nvSpPr>
          <p:cNvPr id="4" name="文本框 3"/>
          <p:cNvSpPr txBox="1"/>
          <p:nvPr/>
        </p:nvSpPr>
        <p:spPr>
          <a:xfrm>
            <a:off x="668338" y="1359123"/>
            <a:ext cx="6096000" cy="460375"/>
          </a:xfrm>
          <a:prstGeom prst="rect">
            <a:avLst/>
          </a:prstGeom>
          <a:noFill/>
        </p:spPr>
        <p:txBody>
          <a:bodyPr wrap="square">
            <a:spAutoFit/>
          </a:bodyPr>
          <a:lstStyle/>
          <a:p>
            <a:pPr fontAlgn="base">
              <a:spcBef>
                <a:spcPts val="0"/>
              </a:spcBef>
              <a:spcAft>
                <a:spcPts val="0"/>
              </a:spcAft>
              <a:buNone/>
            </a:pPr>
            <a:r>
              <a:rPr lang="zh-CN" altLang="en-US" b="1" i="0" dirty="0">
                <a:effectLst/>
                <a:cs typeface="Arial" panose="020B0604020202020204" pitchFamily="34" charset="0"/>
              </a:rPr>
              <a:t>​​</a:t>
            </a:r>
            <a:r>
              <a:rPr lang="en-US" altLang="zh-CN" b="1" i="0" dirty="0">
                <a:effectLst/>
                <a:cs typeface="Arial" panose="020B0604020202020204" pitchFamily="34" charset="0"/>
              </a:rPr>
              <a:t>1</a:t>
            </a:r>
            <a:r>
              <a:rPr lang="zh-CN" altLang="en-US" b="1" i="0" dirty="0">
                <a:effectLst/>
                <a:cs typeface="Arial" panose="020B0604020202020204" pitchFamily="34" charset="0"/>
              </a:rPr>
              <a:t>、开发框架</a:t>
            </a:r>
            <a:endParaRPr lang="zh-CN" altLang="en-US" b="1" i="0" dirty="0">
              <a:effectLst/>
              <a:cs typeface="Arial" panose="020B0604020202020204" pitchFamily="34" charset="0"/>
            </a:endParaRPr>
          </a:p>
        </p:txBody>
      </p:sp>
    </p:spTree>
  </p:cSld>
  <p:clrMapOvr>
    <a:masterClrMapping/>
  </p:clrMapOvr>
  <p:transition advTm="8005"/>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t>深度学习的软件</a:t>
            </a:r>
            <a:r>
              <a:rPr lang="zh-CN" altLang="en-US" dirty="0">
                <a:solidFill>
                  <a:schemeClr val="tx1"/>
                </a:solidFill>
              </a:rPr>
              <a:t>​​</a:t>
            </a:r>
            <a:endParaRPr lang="zh-CN" altLang="en-US" dirty="0">
              <a:solidFill>
                <a:schemeClr val="tx1"/>
              </a:solidFill>
            </a:endParaRPr>
          </a:p>
        </p:txBody>
      </p:sp>
      <p:sp>
        <p:nvSpPr>
          <p:cNvPr id="3" name="矩形 2"/>
          <p:cNvSpPr/>
          <p:nvPr/>
        </p:nvSpPr>
        <p:spPr>
          <a:xfrm>
            <a:off x="668338" y="1599989"/>
            <a:ext cx="10819469" cy="4265295"/>
          </a:xfrm>
          <a:prstGeom prst="rect">
            <a:avLst/>
          </a:prstGeom>
        </p:spPr>
        <p:txBody>
          <a:bodyPr wrap="square">
            <a:spAutoFit/>
          </a:bodyPr>
          <a:lstStyle/>
          <a:p>
            <a:pPr algn="l" fontAlgn="base">
              <a:spcBef>
                <a:spcPts val="2625"/>
              </a:spcBef>
              <a:spcAft>
                <a:spcPts val="750"/>
              </a:spcAft>
              <a:buNone/>
            </a:pPr>
            <a:r>
              <a:rPr lang="en-US" altLang="zh-CN" b="1" i="0" dirty="0">
                <a:solidFill>
                  <a:srgbClr val="1D2129"/>
                </a:solidFill>
                <a:effectLst/>
                <a:cs typeface="Arial" panose="020B0604020202020204" pitchFamily="34" charset="0"/>
              </a:rPr>
              <a:t>2</a:t>
            </a:r>
            <a:r>
              <a:rPr lang="zh-CN" altLang="en-US" b="1" i="0" dirty="0">
                <a:solidFill>
                  <a:srgbClr val="1D2129"/>
                </a:solidFill>
                <a:effectLst/>
                <a:cs typeface="Arial" panose="020B0604020202020204" pitchFamily="34" charset="0"/>
              </a:rPr>
              <a:t>、图神经网络</a:t>
            </a:r>
            <a:r>
              <a:rPr lang="en-US" altLang="zh-CN" b="1" i="0" dirty="0">
                <a:solidFill>
                  <a:srgbClr val="1D2129"/>
                </a:solidFill>
                <a:effectLst/>
                <a:cs typeface="Arial" panose="020B0604020202020204" pitchFamily="34" charset="0"/>
              </a:rPr>
              <a:t>(GNN)</a:t>
            </a:r>
            <a:r>
              <a:rPr lang="zh-CN" altLang="en-US" b="1" i="0" dirty="0">
                <a:effectLst/>
                <a:cs typeface="Arial" panose="020B0604020202020204" pitchFamily="34" charset="0"/>
              </a:rPr>
              <a:t>开发框架</a:t>
            </a:r>
            <a:endParaRPr lang="zh-CN" altLang="en-US" b="1" i="0" dirty="0">
              <a:solidFill>
                <a:srgbClr val="1D2129"/>
              </a:solidFill>
              <a:effectLst/>
              <a:cs typeface="Arial" panose="020B0604020202020204" pitchFamily="34" charset="0"/>
            </a:endParaRPr>
          </a:p>
          <a:p>
            <a:pPr marL="800100" lvl="1" indent="-342900">
              <a:spcBef>
                <a:spcPts val="750"/>
              </a:spcBef>
              <a:spcAft>
                <a:spcPts val="750"/>
              </a:spcAft>
              <a:buFont typeface="Arial" panose="020B0604020202020204" pitchFamily="34" charset="0"/>
              <a:buChar char="•"/>
            </a:pPr>
            <a:r>
              <a:rPr lang="en-US" altLang="zh-CN" b="1" dirty="0" err="1">
                <a:solidFill>
                  <a:srgbClr val="1D2129"/>
                </a:solidFill>
                <a:cs typeface="Arial" panose="020B0604020202020204" pitchFamily="34" charset="0"/>
              </a:rPr>
              <a:t>PyG</a:t>
            </a:r>
            <a:r>
              <a:rPr lang="en-US" altLang="zh-CN" b="1" dirty="0">
                <a:solidFill>
                  <a:srgbClr val="1D2129"/>
                </a:solidFill>
                <a:cs typeface="Arial" panose="020B0604020202020204" pitchFamily="34" charset="0"/>
              </a:rPr>
              <a:t> (</a:t>
            </a:r>
            <a:r>
              <a:rPr lang="en-US" altLang="zh-CN" b="1" dirty="0" err="1">
                <a:solidFill>
                  <a:srgbClr val="1D2129"/>
                </a:solidFill>
                <a:cs typeface="Arial" panose="020B0604020202020204" pitchFamily="34" charset="0"/>
              </a:rPr>
              <a:t>PyTorch</a:t>
            </a:r>
            <a:r>
              <a:rPr lang="en-US" altLang="zh-CN" b="1" dirty="0">
                <a:solidFill>
                  <a:srgbClr val="1D2129"/>
                </a:solidFill>
                <a:cs typeface="Arial" panose="020B0604020202020204" pitchFamily="34" charset="0"/>
              </a:rPr>
              <a:t> Geometric)</a:t>
            </a:r>
            <a:endParaRPr lang="en-US" altLang="zh-CN" dirty="0">
              <a:solidFill>
                <a:srgbClr val="1D2129"/>
              </a:solidFill>
              <a:cs typeface="Arial" panose="020B0604020202020204" pitchFamily="34" charset="0"/>
            </a:endParaRPr>
          </a:p>
          <a:p>
            <a:pPr marL="0" lvl="1">
              <a:spcBef>
                <a:spcPts val="0"/>
              </a:spcBef>
              <a:spcAft>
                <a:spcPts val="0"/>
              </a:spcAft>
            </a:pPr>
            <a:r>
              <a:rPr lang="en-US" altLang="zh-CN" dirty="0">
                <a:solidFill>
                  <a:srgbClr val="1D2129"/>
                </a:solidFill>
                <a:cs typeface="Arial" panose="020B0604020202020204" pitchFamily="34" charset="0"/>
              </a:rPr>
              <a:t>      	</a:t>
            </a:r>
            <a:r>
              <a:rPr lang="en-US" altLang="zh-CN" dirty="0" err="1">
                <a:cs typeface="Arial" panose="020B0604020202020204" pitchFamily="34" charset="0"/>
              </a:rPr>
              <a:t>PyG</a:t>
            </a:r>
            <a:r>
              <a:rPr lang="en-US" altLang="zh-CN" dirty="0">
                <a:cs typeface="Arial" panose="020B0604020202020204" pitchFamily="34" charset="0"/>
              </a:rPr>
              <a:t> </a:t>
            </a:r>
            <a:r>
              <a:rPr lang="zh-CN" altLang="en-US" dirty="0">
                <a:cs typeface="Arial" panose="020B0604020202020204" pitchFamily="34" charset="0"/>
              </a:rPr>
              <a:t>是一个基于</a:t>
            </a:r>
            <a:r>
              <a:rPr lang="en-US" altLang="zh-CN" dirty="0" err="1">
                <a:cs typeface="Arial" panose="020B0604020202020204" pitchFamily="34" charset="0"/>
              </a:rPr>
              <a:t>PyTorch</a:t>
            </a:r>
            <a:r>
              <a:rPr lang="zh-CN" altLang="en-US" dirty="0">
                <a:cs typeface="Arial" panose="020B0604020202020204" pitchFamily="34" charset="0"/>
              </a:rPr>
              <a:t>的图神经网络库，提供了一组简洁易用的</a:t>
            </a:r>
            <a:r>
              <a:rPr lang="en-US" altLang="zh-CN" dirty="0">
                <a:cs typeface="Arial" panose="020B0604020202020204" pitchFamily="34" charset="0"/>
              </a:rPr>
              <a:t>API</a:t>
            </a:r>
            <a:r>
              <a:rPr lang="zh-CN" altLang="en-US" dirty="0">
                <a:cs typeface="Arial" panose="020B0604020202020204" pitchFamily="34" charset="0"/>
              </a:rPr>
              <a:t>来处</a:t>
            </a:r>
            <a:r>
              <a:rPr lang="en-US" altLang="zh-CN" dirty="0">
                <a:cs typeface="Arial" panose="020B0604020202020204" pitchFamily="34" charset="0"/>
              </a:rPr>
              <a:t>  </a:t>
            </a:r>
            <a:endParaRPr lang="en-US" altLang="zh-CN" dirty="0">
              <a:cs typeface="Arial" panose="020B0604020202020204" pitchFamily="34" charset="0"/>
            </a:endParaRPr>
          </a:p>
          <a:p>
            <a:pPr marL="0" lvl="1">
              <a:spcBef>
                <a:spcPts val="0"/>
              </a:spcBef>
              <a:spcAft>
                <a:spcPts val="0"/>
              </a:spcAft>
            </a:pPr>
            <a:r>
              <a:rPr lang="en-US" altLang="zh-CN" dirty="0">
                <a:cs typeface="Arial" panose="020B0604020202020204" pitchFamily="34" charset="0"/>
              </a:rPr>
              <a:t>       </a:t>
            </a:r>
            <a:r>
              <a:rPr lang="zh-CN" altLang="en-US" dirty="0">
                <a:cs typeface="Arial" panose="020B0604020202020204" pitchFamily="34" charset="0"/>
              </a:rPr>
              <a:t>理图数据，并支持</a:t>
            </a:r>
            <a:r>
              <a:rPr lang="en-US" altLang="zh-CN" dirty="0">
                <a:cs typeface="Arial" panose="020B0604020202020204" pitchFamily="34" charset="0"/>
              </a:rPr>
              <a:t>GPU</a:t>
            </a:r>
            <a:r>
              <a:rPr lang="zh-CN" altLang="en-US" dirty="0">
                <a:cs typeface="Arial" panose="020B0604020202020204" pitchFamily="34" charset="0"/>
              </a:rPr>
              <a:t>加速。</a:t>
            </a:r>
            <a:endParaRPr lang="zh-CN" altLang="en-US" dirty="0">
              <a:cs typeface="Arial" panose="020B0604020202020204" pitchFamily="34" charset="0"/>
            </a:endParaRPr>
          </a:p>
          <a:p>
            <a:pPr marL="0" lvl="1">
              <a:spcBef>
                <a:spcPts val="0"/>
              </a:spcBef>
              <a:spcAft>
                <a:spcPts val="0"/>
              </a:spcAft>
            </a:pPr>
            <a:r>
              <a:rPr lang="en-US" altLang="zh-CN" dirty="0">
                <a:cs typeface="Arial" panose="020B0604020202020204" pitchFamily="34" charset="0"/>
              </a:rPr>
              <a:t>       	GitHub</a:t>
            </a:r>
            <a:r>
              <a:rPr lang="zh-CN" altLang="en-US" dirty="0">
                <a:cs typeface="Arial" panose="020B0604020202020204" pitchFamily="34" charset="0"/>
              </a:rPr>
              <a:t>项目地址</a:t>
            </a:r>
            <a:r>
              <a:rPr lang="en-US" altLang="zh-CN" dirty="0">
                <a:cs typeface="Arial" panose="020B0604020202020204" pitchFamily="34" charset="0"/>
              </a:rPr>
              <a:t>: https://github.com/rusty1s/pytorch_geometric</a:t>
            </a:r>
            <a:endParaRPr lang="en-US" altLang="zh-CN" dirty="0">
              <a:cs typeface="Arial" panose="020B0604020202020204" pitchFamily="34" charset="0"/>
            </a:endParaRPr>
          </a:p>
          <a:p>
            <a:pPr marL="800100" lvl="1" indent="-342900">
              <a:spcBef>
                <a:spcPts val="750"/>
              </a:spcBef>
              <a:spcAft>
                <a:spcPts val="750"/>
              </a:spcAft>
              <a:buFont typeface="Arial" panose="020B0604020202020204" pitchFamily="34" charset="0"/>
              <a:buChar char="•"/>
            </a:pPr>
            <a:r>
              <a:rPr lang="en-US" altLang="zh-CN" b="1" i="0" dirty="0">
                <a:solidFill>
                  <a:srgbClr val="1D2129"/>
                </a:solidFill>
                <a:effectLst/>
                <a:cs typeface="Arial" panose="020B0604020202020204" pitchFamily="34" charset="0"/>
              </a:rPr>
              <a:t>DGL (Deep Graph Library)</a:t>
            </a:r>
            <a:endParaRPr lang="en-US" altLang="zh-CN" b="0" i="0" dirty="0">
              <a:solidFill>
                <a:srgbClr val="1D2129"/>
              </a:solidFill>
              <a:effectLst/>
              <a:cs typeface="Arial" panose="020B0604020202020204" pitchFamily="34" charset="0"/>
            </a:endParaRPr>
          </a:p>
          <a:p>
            <a:pPr marL="0" lvl="1" algn="l" fontAlgn="base">
              <a:spcBef>
                <a:spcPts val="0"/>
              </a:spcBef>
              <a:spcAft>
                <a:spcPts val="0"/>
              </a:spcAft>
            </a:pPr>
            <a:r>
              <a:rPr lang="en-US" altLang="zh-CN" dirty="0">
                <a:solidFill>
                  <a:srgbClr val="1D2129"/>
                </a:solidFill>
                <a:cs typeface="Arial" panose="020B0604020202020204" pitchFamily="34" charset="0"/>
              </a:rPr>
              <a:t>      	</a:t>
            </a:r>
            <a:r>
              <a:rPr lang="en-US" altLang="zh-CN" dirty="0">
                <a:cs typeface="Arial" panose="020B0604020202020204" pitchFamily="34" charset="0"/>
              </a:rPr>
              <a:t>DGL </a:t>
            </a:r>
            <a:r>
              <a:rPr lang="zh-CN" altLang="en-US" dirty="0">
                <a:cs typeface="Arial" panose="020B0604020202020204" pitchFamily="34" charset="0"/>
              </a:rPr>
              <a:t>是一个专门用于图神经网络的深度学习框架，支持</a:t>
            </a:r>
            <a:r>
              <a:rPr lang="en-US" altLang="zh-CN" dirty="0">
                <a:cs typeface="Arial" panose="020B0604020202020204" pitchFamily="34" charset="0"/>
              </a:rPr>
              <a:t>GPU</a:t>
            </a:r>
            <a:r>
              <a:rPr lang="zh-CN" altLang="en-US" dirty="0">
                <a:cs typeface="Arial" panose="020B0604020202020204" pitchFamily="34" charset="0"/>
              </a:rPr>
              <a:t>加速，并与 </a:t>
            </a:r>
            <a:endParaRPr lang="en-US" altLang="zh-CN" dirty="0">
              <a:cs typeface="Arial" panose="020B0604020202020204" pitchFamily="34" charset="0"/>
            </a:endParaRPr>
          </a:p>
          <a:p>
            <a:pPr marL="0" lvl="1" algn="l" fontAlgn="base">
              <a:spcBef>
                <a:spcPts val="0"/>
              </a:spcBef>
              <a:spcAft>
                <a:spcPts val="0"/>
              </a:spcAft>
            </a:pPr>
            <a:r>
              <a:rPr lang="en-US" altLang="zh-CN" dirty="0">
                <a:cs typeface="Arial" panose="020B0604020202020204" pitchFamily="34" charset="0"/>
              </a:rPr>
              <a:t>       </a:t>
            </a:r>
            <a:r>
              <a:rPr lang="en-US" altLang="zh-CN" dirty="0" err="1">
                <a:cs typeface="Arial" panose="020B0604020202020204" pitchFamily="34" charset="0"/>
              </a:rPr>
              <a:t>PyTorch</a:t>
            </a:r>
            <a:r>
              <a:rPr lang="zh-CN" altLang="en-US" dirty="0">
                <a:cs typeface="Arial" panose="020B0604020202020204" pitchFamily="34" charset="0"/>
              </a:rPr>
              <a:t>、</a:t>
            </a:r>
            <a:r>
              <a:rPr lang="en-US" altLang="zh-CN" dirty="0">
                <a:cs typeface="Arial" panose="020B0604020202020204" pitchFamily="34" charset="0"/>
              </a:rPr>
              <a:t>TensorFlow</a:t>
            </a:r>
            <a:r>
              <a:rPr lang="zh-CN" altLang="en-US" dirty="0">
                <a:cs typeface="Arial" panose="020B0604020202020204" pitchFamily="34" charset="0"/>
              </a:rPr>
              <a:t>等框架兼容。</a:t>
            </a:r>
            <a:endParaRPr lang="zh-CN" altLang="en-US" dirty="0">
              <a:cs typeface="Arial" panose="020B0604020202020204" pitchFamily="34" charset="0"/>
            </a:endParaRPr>
          </a:p>
          <a:p>
            <a:pPr marL="0" lvl="1" algn="l" fontAlgn="base">
              <a:spcBef>
                <a:spcPts val="0"/>
              </a:spcBef>
              <a:spcAft>
                <a:spcPts val="0"/>
              </a:spcAft>
            </a:pPr>
            <a:r>
              <a:rPr lang="en-US" altLang="zh-CN" dirty="0">
                <a:cs typeface="Arial" panose="020B0604020202020204" pitchFamily="34" charset="0"/>
              </a:rPr>
              <a:t>       	GitHub</a:t>
            </a:r>
            <a:r>
              <a:rPr lang="zh-CN" altLang="en-US" dirty="0">
                <a:cs typeface="Arial" panose="020B0604020202020204" pitchFamily="34" charset="0"/>
              </a:rPr>
              <a:t>项目地址</a:t>
            </a:r>
            <a:r>
              <a:rPr lang="en-US" altLang="zh-CN" dirty="0">
                <a:cs typeface="Arial" panose="020B0604020202020204" pitchFamily="34" charset="0"/>
              </a:rPr>
              <a:t>: https://github.com/dmlc/dgl</a:t>
            </a:r>
            <a:endParaRPr lang="en-US" altLang="zh-CN" dirty="0">
              <a:cs typeface="Arial" panose="020B0604020202020204" pitchFamily="34" charset="0"/>
            </a:endParaRPr>
          </a:p>
        </p:txBody>
      </p:sp>
    </p:spTree>
  </p:cSld>
  <p:clrMapOvr>
    <a:masterClrMapping/>
  </p:clrMapOvr>
  <p:transition advTm="8005"/>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t>深度学习的软件</a:t>
            </a:r>
            <a:r>
              <a:rPr lang="zh-CN" altLang="en-US" dirty="0">
                <a:solidFill>
                  <a:schemeClr val="tx1"/>
                </a:solidFill>
              </a:rPr>
              <a:t>​​</a:t>
            </a:r>
            <a:endParaRPr lang="zh-CN" altLang="en-US" dirty="0">
              <a:solidFill>
                <a:schemeClr val="tx1"/>
              </a:solidFill>
            </a:endParaRPr>
          </a:p>
        </p:txBody>
      </p:sp>
      <p:sp>
        <p:nvSpPr>
          <p:cNvPr id="3" name="矩形 2"/>
          <p:cNvSpPr/>
          <p:nvPr/>
        </p:nvSpPr>
        <p:spPr>
          <a:xfrm>
            <a:off x="668338" y="1599989"/>
            <a:ext cx="10669111" cy="4523105"/>
          </a:xfrm>
          <a:prstGeom prst="rect">
            <a:avLst/>
          </a:prstGeom>
        </p:spPr>
        <p:txBody>
          <a:bodyPr wrap="square">
            <a:spAutoFit/>
          </a:bodyPr>
          <a:lstStyle/>
          <a:p>
            <a:pPr fontAlgn="base">
              <a:lnSpc>
                <a:spcPct val="150000"/>
              </a:lnSpc>
              <a:spcBef>
                <a:spcPts val="0"/>
              </a:spcBef>
              <a:spcAft>
                <a:spcPts val="0"/>
              </a:spcAft>
              <a:buNone/>
            </a:pPr>
            <a:r>
              <a:rPr lang="en-US" b="1" i="0" dirty="0">
                <a:effectLst/>
                <a:latin typeface="PingFang SC"/>
              </a:rPr>
              <a:t>3</a:t>
            </a:r>
            <a:r>
              <a:rPr lang="zh-CN" altLang="en-US" b="1" i="0" dirty="0">
                <a:effectLst/>
                <a:latin typeface="微软雅黑" panose="020B0503020204020204" pitchFamily="34" charset="-122"/>
                <a:cs typeface="微软雅黑" panose="020B0503020204020204" pitchFamily="34" charset="-122"/>
              </a:rPr>
              <a:t>、数据处理库</a:t>
            </a:r>
            <a:endParaRPr lang="en-US" altLang="zh-CN" b="1" i="0" dirty="0">
              <a:effectLst/>
              <a:latin typeface="微软雅黑" panose="020B0503020204020204" pitchFamily="34" charset="-122"/>
              <a:cs typeface="微软雅黑" panose="020B0503020204020204" pitchFamily="34" charset="-122"/>
            </a:endParaRPr>
          </a:p>
          <a:p>
            <a:pPr marL="800100" lvl="1" indent="-342900">
              <a:lnSpc>
                <a:spcPct val="150000"/>
              </a:lnSpc>
              <a:spcBef>
                <a:spcPts val="0"/>
              </a:spcBef>
              <a:spcAft>
                <a:spcPts val="0"/>
              </a:spcAft>
              <a:buFont typeface="Arial" panose="020B0604020202020204" pitchFamily="34" charset="0"/>
              <a:buChar char="•"/>
            </a:pPr>
            <a:r>
              <a:rPr lang="en-US" altLang="zh-CN" dirty="0" err="1">
                <a:latin typeface="微软雅黑" panose="020B0503020204020204" pitchFamily="34" charset="-122"/>
                <a:cs typeface="微软雅黑" panose="020B0503020204020204" pitchFamily="34" charset="-122"/>
              </a:rPr>
              <a:t>Numpy</a:t>
            </a:r>
            <a:r>
              <a:rPr lang="zh-CN" altLang="en-US" dirty="0">
                <a:latin typeface="微软雅黑" panose="020B0503020204020204" pitchFamily="34" charset="-122"/>
                <a:cs typeface="微软雅黑" panose="020B0503020204020204" pitchFamily="34" charset="-122"/>
              </a:rPr>
              <a:t>：科学计算；</a:t>
            </a:r>
            <a:endParaRPr lang="zh-CN" altLang="en-US" dirty="0">
              <a:latin typeface="微软雅黑" panose="020B0503020204020204" pitchFamily="34" charset="-122"/>
              <a:cs typeface="微软雅黑" panose="020B0503020204020204" pitchFamily="34" charset="-122"/>
            </a:endParaRPr>
          </a:p>
          <a:p>
            <a:pPr marL="800100" lvl="1" indent="-342900">
              <a:lnSpc>
                <a:spcPct val="150000"/>
              </a:lnSpc>
              <a:spcBef>
                <a:spcPts val="0"/>
              </a:spcBef>
              <a:spcAft>
                <a:spcPts val="0"/>
              </a:spcAft>
              <a:buFont typeface="Arial" panose="020B0604020202020204" pitchFamily="34" charset="0"/>
              <a:buChar char="•"/>
            </a:pPr>
            <a:r>
              <a:rPr lang="en-US" altLang="zh-CN" b="0" i="0" dirty="0">
                <a:effectLst/>
                <a:latin typeface="微软雅黑" panose="020B0503020204020204" pitchFamily="34" charset="-122"/>
                <a:cs typeface="微软雅黑" panose="020B0503020204020204" pitchFamily="34" charset="-122"/>
              </a:rPr>
              <a:t>Pandas</a:t>
            </a:r>
            <a:r>
              <a:rPr lang="zh-CN" altLang="en-US" b="0" i="0" dirty="0">
                <a:effectLst/>
                <a:latin typeface="微软雅黑" panose="020B0503020204020204" pitchFamily="34" charset="-122"/>
                <a:cs typeface="微软雅黑" panose="020B0503020204020204" pitchFamily="34" charset="-122"/>
              </a:rPr>
              <a:t>：表格数据；</a:t>
            </a:r>
            <a:endParaRPr lang="en-US" altLang="zh-CN" b="0" i="0" dirty="0">
              <a:effectLst/>
              <a:latin typeface="微软雅黑" panose="020B0503020204020204" pitchFamily="34" charset="-122"/>
              <a:cs typeface="微软雅黑" panose="020B0503020204020204" pitchFamily="34" charset="-122"/>
            </a:endParaRPr>
          </a:p>
          <a:p>
            <a:pPr marL="800100" lvl="1" indent="-342900">
              <a:lnSpc>
                <a:spcPct val="150000"/>
              </a:lnSpc>
              <a:spcBef>
                <a:spcPts val="0"/>
              </a:spcBef>
              <a:spcAft>
                <a:spcPts val="0"/>
              </a:spcAft>
              <a:buFont typeface="Arial" panose="020B0604020202020204" pitchFamily="34" charset="0"/>
              <a:buChar char="•"/>
            </a:pPr>
            <a:r>
              <a:rPr lang="en-US" altLang="zh-CN" b="0" i="0" dirty="0">
                <a:effectLst/>
                <a:latin typeface="微软雅黑" panose="020B0503020204020204" pitchFamily="34" charset="-122"/>
                <a:cs typeface="微软雅黑" panose="020B0503020204020204" pitchFamily="34" charset="-122"/>
              </a:rPr>
              <a:t>OpenCV</a:t>
            </a:r>
            <a:r>
              <a:rPr lang="zh-CN" altLang="en-US" b="0" i="0" dirty="0">
                <a:effectLst/>
                <a:latin typeface="微软雅黑" panose="020B0503020204020204" pitchFamily="34" charset="-122"/>
                <a:cs typeface="微软雅黑" panose="020B0503020204020204" pitchFamily="34" charset="-122"/>
              </a:rPr>
              <a:t>：图像处理；</a:t>
            </a:r>
            <a:endParaRPr lang="en-US" altLang="zh-CN" b="0" i="0" dirty="0">
              <a:effectLst/>
              <a:latin typeface="微软雅黑" panose="020B0503020204020204" pitchFamily="34" charset="-122"/>
              <a:cs typeface="微软雅黑" panose="020B0503020204020204" pitchFamily="34" charset="-122"/>
            </a:endParaRPr>
          </a:p>
          <a:p>
            <a:pPr marL="800100" lvl="1" indent="-342900">
              <a:lnSpc>
                <a:spcPct val="150000"/>
              </a:lnSpc>
              <a:spcBef>
                <a:spcPts val="0"/>
              </a:spcBef>
              <a:spcAft>
                <a:spcPts val="0"/>
              </a:spcAft>
              <a:buFont typeface="Arial" panose="020B0604020202020204" pitchFamily="34" charset="0"/>
              <a:buChar char="•"/>
            </a:pPr>
            <a:r>
              <a:rPr lang="en-US" altLang="zh-CN" b="0" i="0" dirty="0">
                <a:effectLst/>
                <a:latin typeface="微软雅黑" panose="020B0503020204020204" pitchFamily="34" charset="-122"/>
                <a:cs typeface="微软雅黑" panose="020B0503020204020204" pitchFamily="34" charset="-122"/>
              </a:rPr>
              <a:t>NLTK</a:t>
            </a:r>
            <a:r>
              <a:rPr lang="zh-CN" altLang="en-US" b="0" i="0" dirty="0">
                <a:effectLst/>
                <a:latin typeface="微软雅黑" panose="020B0503020204020204" pitchFamily="34" charset="-122"/>
                <a:cs typeface="微软雅黑" panose="020B0503020204020204" pitchFamily="34" charset="-122"/>
              </a:rPr>
              <a:t>：文本处理。</a:t>
            </a:r>
            <a:endParaRPr lang="zh-CN" altLang="en-US" b="0" i="0" dirty="0">
              <a:effectLst/>
              <a:latin typeface="微软雅黑" panose="020B0503020204020204" pitchFamily="34" charset="-122"/>
              <a:cs typeface="微软雅黑" panose="020B0503020204020204" pitchFamily="34" charset="-122"/>
            </a:endParaRPr>
          </a:p>
          <a:p>
            <a:pPr fontAlgn="base">
              <a:lnSpc>
                <a:spcPct val="150000"/>
              </a:lnSpc>
              <a:spcBef>
                <a:spcPts val="0"/>
              </a:spcBef>
              <a:spcAft>
                <a:spcPts val="0"/>
              </a:spcAft>
              <a:buNone/>
            </a:pPr>
            <a:r>
              <a:rPr lang="en-US" altLang="zh-CN" b="1" i="0" dirty="0">
                <a:effectLst/>
                <a:latin typeface="微软雅黑" panose="020B0503020204020204" pitchFamily="34" charset="-122"/>
                <a:cs typeface="微软雅黑" panose="020B0503020204020204" pitchFamily="34" charset="-122"/>
              </a:rPr>
              <a:t>4</a:t>
            </a:r>
            <a:r>
              <a:rPr lang="zh-CN" altLang="en-US" b="1" i="0" dirty="0">
                <a:effectLst/>
                <a:latin typeface="微软雅黑" panose="020B0503020204020204" pitchFamily="34" charset="-122"/>
                <a:cs typeface="微软雅黑" panose="020B0503020204020204" pitchFamily="34" charset="-122"/>
              </a:rPr>
              <a:t>、​​可视化工具</a:t>
            </a:r>
            <a:endParaRPr lang="zh-CN" altLang="en-US" b="1" i="0" dirty="0">
              <a:effectLst/>
              <a:latin typeface="微软雅黑" panose="020B0503020204020204" pitchFamily="34" charset="-122"/>
              <a:cs typeface="微软雅黑" panose="020B0503020204020204" pitchFamily="34" charset="-122"/>
            </a:endParaRPr>
          </a:p>
          <a:p>
            <a:pPr marL="800100" lvl="1" indent="-342900">
              <a:lnSpc>
                <a:spcPct val="150000"/>
              </a:lnSpc>
              <a:spcBef>
                <a:spcPts val="0"/>
              </a:spcBef>
              <a:spcAft>
                <a:spcPts val="0"/>
              </a:spcAft>
              <a:buFont typeface="Arial" panose="020B0604020202020204" pitchFamily="34" charset="0"/>
              <a:buChar char="•"/>
            </a:pPr>
            <a:r>
              <a:rPr lang="en-US" altLang="zh-CN" b="0" i="0" dirty="0">
                <a:effectLst/>
                <a:latin typeface="微软雅黑" panose="020B0503020204020204" pitchFamily="34" charset="-122"/>
                <a:cs typeface="微软雅黑" panose="020B0503020204020204" pitchFamily="34" charset="-122"/>
              </a:rPr>
              <a:t>Matplotlib/Seaborn</a:t>
            </a:r>
            <a:r>
              <a:rPr lang="zh-CN" altLang="en-US" b="0" i="0" dirty="0">
                <a:effectLst/>
                <a:latin typeface="微软雅黑" panose="020B0503020204020204" pitchFamily="34" charset="-122"/>
                <a:cs typeface="微软雅黑" panose="020B0503020204020204" pitchFamily="34" charset="-122"/>
              </a:rPr>
              <a:t>：数据分布；</a:t>
            </a:r>
            <a:endParaRPr lang="en-US" altLang="zh-CN" b="0" i="0" dirty="0">
              <a:effectLst/>
              <a:latin typeface="微软雅黑" panose="020B0503020204020204" pitchFamily="34" charset="-122"/>
              <a:cs typeface="微软雅黑" panose="020B0503020204020204" pitchFamily="34" charset="-122"/>
            </a:endParaRPr>
          </a:p>
          <a:p>
            <a:pPr marL="800100" lvl="1" indent="-342900">
              <a:lnSpc>
                <a:spcPct val="150000"/>
              </a:lnSpc>
              <a:spcBef>
                <a:spcPts val="0"/>
              </a:spcBef>
              <a:spcAft>
                <a:spcPts val="0"/>
              </a:spcAft>
              <a:buFont typeface="Arial" panose="020B0604020202020204" pitchFamily="34" charset="0"/>
              <a:buChar char="•"/>
            </a:pPr>
            <a:r>
              <a:rPr lang="en-US" altLang="zh-CN" b="0" i="0" dirty="0" err="1">
                <a:effectLst/>
                <a:latin typeface="微软雅黑" panose="020B0503020204020204" pitchFamily="34" charset="-122"/>
                <a:cs typeface="微软雅黑" panose="020B0503020204020204" pitchFamily="34" charset="-122"/>
              </a:rPr>
              <a:t>TensorBoard</a:t>
            </a:r>
            <a:r>
              <a:rPr lang="zh-CN" altLang="en-US" b="0" i="0" dirty="0">
                <a:effectLst/>
                <a:latin typeface="微软雅黑" panose="020B0503020204020204" pitchFamily="34" charset="-122"/>
                <a:cs typeface="微软雅黑" panose="020B0503020204020204" pitchFamily="34" charset="-122"/>
              </a:rPr>
              <a:t>：训练监控。</a:t>
            </a:r>
            <a:endParaRPr lang="en-US" altLang="zh-CN" b="0" i="0" dirty="0">
              <a:effectLst/>
              <a:latin typeface="微软雅黑" panose="020B0503020204020204" pitchFamily="34" charset="-122"/>
              <a:cs typeface="微软雅黑" panose="020B0503020204020204" pitchFamily="34" charset="-122"/>
            </a:endParaRPr>
          </a:p>
        </p:txBody>
      </p:sp>
    </p:spTree>
  </p:cSld>
  <p:clrMapOvr>
    <a:masterClrMapping/>
  </p:clrMapOvr>
  <p:transition advTm="800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t>深度学习的软件</a:t>
            </a:r>
            <a:r>
              <a:rPr lang="zh-CN" altLang="en-US" dirty="0">
                <a:solidFill>
                  <a:schemeClr val="tx1"/>
                </a:solidFill>
              </a:rPr>
              <a:t>​​</a:t>
            </a:r>
            <a:endParaRPr lang="zh-CN" altLang="en-US" dirty="0">
              <a:solidFill>
                <a:schemeClr val="tx1"/>
              </a:solidFill>
            </a:endParaRPr>
          </a:p>
        </p:txBody>
      </p:sp>
      <p:sp>
        <p:nvSpPr>
          <p:cNvPr id="3" name="矩形 2"/>
          <p:cNvSpPr/>
          <p:nvPr/>
        </p:nvSpPr>
        <p:spPr>
          <a:xfrm>
            <a:off x="668655" y="1378585"/>
            <a:ext cx="11026140" cy="5092700"/>
          </a:xfrm>
          <a:prstGeom prst="rect">
            <a:avLst/>
          </a:prstGeom>
        </p:spPr>
        <p:txBody>
          <a:bodyPr wrap="square">
            <a:spAutoFit/>
          </a:bodyPr>
          <a:lstStyle/>
          <a:p>
            <a:pPr fontAlgn="base">
              <a:lnSpc>
                <a:spcPts val="3000"/>
              </a:lnSpc>
              <a:spcBef>
                <a:spcPts val="0"/>
              </a:spcBef>
              <a:spcAft>
                <a:spcPts val="0"/>
              </a:spcAft>
              <a:buNone/>
            </a:pPr>
            <a:r>
              <a:rPr lang="en-US" altLang="zh-CN" sz="2000" b="1" i="0" dirty="0">
                <a:effectLst/>
                <a:cs typeface="Arial" panose="020B0604020202020204" pitchFamily="34" charset="0"/>
              </a:rPr>
              <a:t>5</a:t>
            </a:r>
            <a:r>
              <a:rPr lang="zh-CN" altLang="en-US" sz="2000" b="1" i="0" dirty="0">
                <a:effectLst/>
                <a:cs typeface="Arial" panose="020B0604020202020204" pitchFamily="34" charset="0"/>
              </a:rPr>
              <a:t>、深度学习运行平台</a:t>
            </a:r>
            <a:endParaRPr lang="zh-CN" altLang="en-US" sz="2000" b="1" i="0" dirty="0">
              <a:effectLst/>
              <a:cs typeface="Arial" panose="020B0604020202020204" pitchFamily="34" charset="0"/>
            </a:endParaRPr>
          </a:p>
          <a:p>
            <a:pPr marL="800100" lvl="1" indent="-342900">
              <a:lnSpc>
                <a:spcPts val="3000"/>
              </a:lnSpc>
              <a:spcBef>
                <a:spcPts val="0"/>
              </a:spcBef>
              <a:spcAft>
                <a:spcPts val="0"/>
              </a:spcAft>
              <a:buFont typeface="Arial" panose="020B0604020202020204" pitchFamily="34" charset="0"/>
              <a:buChar char="•"/>
            </a:pPr>
            <a:r>
              <a:rPr lang="en-US" altLang="zh-CN" sz="2000" b="1" i="0" dirty="0">
                <a:effectLst/>
                <a:cs typeface="Arial" panose="020B0604020202020204" pitchFamily="34" charset="0"/>
              </a:rPr>
              <a:t>CUDA</a:t>
            </a:r>
            <a:r>
              <a:rPr lang="zh-CN" altLang="en-US" sz="2000" b="1" i="0" dirty="0">
                <a:effectLst/>
                <a:cs typeface="Arial" panose="020B0604020202020204" pitchFamily="34" charset="0"/>
              </a:rPr>
              <a:t>（</a:t>
            </a:r>
            <a:r>
              <a:rPr lang="en-US" altLang="zh-CN" sz="2000" b="1" i="0" dirty="0">
                <a:effectLst/>
                <a:cs typeface="Arial" panose="020B0604020202020204" pitchFamily="34" charset="0"/>
              </a:rPr>
              <a:t>NVIDIA</a:t>
            </a:r>
            <a:r>
              <a:rPr lang="zh-CN" altLang="en-US" sz="2000" b="1" i="0" dirty="0">
                <a:effectLst/>
                <a:cs typeface="Arial" panose="020B0604020202020204" pitchFamily="34" charset="0"/>
              </a:rPr>
              <a:t>推出的运算平台）</a:t>
            </a:r>
            <a:endParaRPr lang="zh-CN" altLang="en-US" sz="2000" b="1" i="0" dirty="0">
              <a:effectLst/>
              <a:cs typeface="Arial" panose="020B0604020202020204" pitchFamily="34" charset="0"/>
            </a:endParaRPr>
          </a:p>
          <a:p>
            <a:pPr fontAlgn="base">
              <a:lnSpc>
                <a:spcPts val="3000"/>
              </a:lnSpc>
              <a:spcBef>
                <a:spcPts val="0"/>
              </a:spcBef>
              <a:spcAft>
                <a:spcPts val="0"/>
              </a:spcAft>
              <a:buNone/>
            </a:pPr>
            <a:r>
              <a:rPr lang="en-US" altLang="zh-CN" sz="2000" dirty="0">
                <a:cs typeface="Arial" panose="020B0604020202020204" pitchFamily="34" charset="0"/>
              </a:rPr>
              <a:t>       CUDA</a:t>
            </a:r>
            <a:r>
              <a:rPr lang="zh-CN" altLang="en-US" sz="2000" dirty="0">
                <a:cs typeface="Arial" panose="020B0604020202020204" pitchFamily="34" charset="0"/>
              </a:rPr>
              <a:t>由</a:t>
            </a:r>
            <a:r>
              <a:rPr lang="en-US" altLang="zh-CN" sz="2000" dirty="0">
                <a:cs typeface="Arial" panose="020B0604020202020204" pitchFamily="34" charset="0"/>
              </a:rPr>
              <a:t>NVIDIA</a:t>
            </a:r>
            <a:r>
              <a:rPr lang="zh-CN" altLang="en-US" sz="2000" dirty="0">
                <a:cs typeface="Arial" panose="020B0604020202020204" pitchFamily="34" charset="0"/>
              </a:rPr>
              <a:t>提出。 </a:t>
            </a:r>
            <a:r>
              <a:rPr lang="en-US" altLang="zh-CN" sz="2000" b="0" i="0" dirty="0">
                <a:effectLst/>
                <a:cs typeface="Arial" panose="020B0604020202020204" pitchFamily="34" charset="0"/>
              </a:rPr>
              <a:t>GPU</a:t>
            </a:r>
            <a:r>
              <a:rPr lang="zh-CN" altLang="en-US" sz="2000" b="0" i="0" dirty="0">
                <a:effectLst/>
                <a:cs typeface="Arial" panose="020B0604020202020204" pitchFamily="34" charset="0"/>
              </a:rPr>
              <a:t>加速库：</a:t>
            </a:r>
            <a:r>
              <a:rPr lang="en-US" altLang="zh-CN" sz="2000" b="0" i="0" dirty="0">
                <a:effectLst/>
                <a:cs typeface="Arial" panose="020B0604020202020204" pitchFamily="34" charset="0"/>
              </a:rPr>
              <a:t>CUDNN</a:t>
            </a:r>
            <a:r>
              <a:rPr lang="zh-CN" altLang="en-US" sz="2000" b="0" i="0" dirty="0">
                <a:effectLst/>
                <a:cs typeface="Arial" panose="020B0604020202020204" pitchFamily="34" charset="0"/>
              </a:rPr>
              <a:t>，优化支持</a:t>
            </a:r>
            <a:r>
              <a:rPr lang="en-US" altLang="zh-CN" sz="2000" b="0" i="0" dirty="0">
                <a:effectLst/>
                <a:cs typeface="Arial" panose="020B0604020202020204" pitchFamily="34" charset="0"/>
              </a:rPr>
              <a:t>TensorFlow</a:t>
            </a:r>
            <a:r>
              <a:rPr lang="zh-CN" altLang="en-US" sz="2000" b="0" i="0" dirty="0">
                <a:effectLst/>
                <a:cs typeface="Arial" panose="020B0604020202020204" pitchFamily="34" charset="0"/>
              </a:rPr>
              <a:t>与</a:t>
            </a:r>
            <a:r>
              <a:rPr lang="en-US" altLang="zh-CN" sz="2000" b="0" i="0" dirty="0">
                <a:effectLst/>
                <a:cs typeface="Arial" panose="020B0604020202020204" pitchFamily="34" charset="0"/>
              </a:rPr>
              <a:t>Caffe, </a:t>
            </a:r>
            <a:r>
              <a:rPr lang="en-US" altLang="zh-CN" sz="2000" b="0" i="0" dirty="0" err="1">
                <a:effectLst/>
                <a:cs typeface="Arial" panose="020B0604020202020204" pitchFamily="34" charset="0"/>
              </a:rPr>
              <a:t>pytorch</a:t>
            </a:r>
            <a:r>
              <a:rPr lang="zh-CN" altLang="en-US" sz="2000" b="0" i="0" dirty="0">
                <a:effectLst/>
                <a:cs typeface="Arial" panose="020B0604020202020204" pitchFamily="34" charset="0"/>
              </a:rPr>
              <a:t>等。</a:t>
            </a:r>
            <a:endParaRPr lang="zh-CN" altLang="en-US" sz="2000" b="0" i="0" dirty="0">
              <a:effectLst/>
              <a:cs typeface="Arial" panose="020B0604020202020204" pitchFamily="34" charset="0"/>
            </a:endParaRPr>
          </a:p>
          <a:p>
            <a:pPr fontAlgn="base">
              <a:lnSpc>
                <a:spcPts val="3000"/>
              </a:lnSpc>
              <a:spcBef>
                <a:spcPts val="0"/>
              </a:spcBef>
              <a:spcAft>
                <a:spcPts val="0"/>
              </a:spcAft>
              <a:buNone/>
            </a:pPr>
            <a:r>
              <a:rPr lang="zh-CN" altLang="en-US" sz="2000" b="0" i="0" dirty="0">
                <a:effectLst/>
                <a:cs typeface="Arial" panose="020B0604020202020204" pitchFamily="34" charset="0"/>
              </a:rPr>
              <a:t> </a:t>
            </a:r>
            <a:r>
              <a:rPr lang="en-US" altLang="zh-CN" sz="2000" b="0" i="0" dirty="0">
                <a:effectLst/>
                <a:cs typeface="Arial" panose="020B0604020202020204" pitchFamily="34" charset="0"/>
              </a:rPr>
              <a:t>      </a:t>
            </a:r>
            <a:r>
              <a:rPr lang="zh-CN" altLang="en-US" sz="2000" b="0" i="0" dirty="0">
                <a:effectLst/>
                <a:cs typeface="Arial" panose="020B0604020202020204" pitchFamily="34" charset="0"/>
              </a:rPr>
              <a:t>支持消费级显卡：</a:t>
            </a:r>
            <a:r>
              <a:rPr lang="en-US" altLang="zh-CN" sz="2000" b="0" i="0" dirty="0">
                <a:effectLst/>
                <a:cs typeface="Arial" panose="020B0604020202020204" pitchFamily="34" charset="0"/>
              </a:rPr>
              <a:t>GTX720</a:t>
            </a:r>
            <a:r>
              <a:rPr lang="zh-CN" altLang="en-US" sz="2000" b="0" i="0" dirty="0">
                <a:effectLst/>
                <a:cs typeface="Arial" panose="020B0604020202020204" pitchFamily="34" charset="0"/>
              </a:rPr>
              <a:t>到</a:t>
            </a:r>
            <a:r>
              <a:rPr lang="en-US" altLang="zh-CN" sz="2000" b="0" i="0" dirty="0">
                <a:effectLst/>
                <a:cs typeface="Arial" panose="020B0604020202020204" pitchFamily="34" charset="0"/>
              </a:rPr>
              <a:t>GTX3080Ti</a:t>
            </a:r>
            <a:r>
              <a:rPr lang="zh-CN" altLang="en-US" sz="2000" b="0" i="0" dirty="0">
                <a:effectLst/>
                <a:cs typeface="Arial" panose="020B0604020202020204" pitchFamily="34" charset="0"/>
              </a:rPr>
              <a:t>及以上。</a:t>
            </a:r>
            <a:endParaRPr lang="en-US" altLang="zh-CN" sz="2000" dirty="0">
              <a:cs typeface="Arial" panose="020B0604020202020204" pitchFamily="34" charset="0"/>
            </a:endParaRPr>
          </a:p>
          <a:p>
            <a:pPr fontAlgn="base">
              <a:lnSpc>
                <a:spcPts val="3000"/>
              </a:lnSpc>
              <a:spcBef>
                <a:spcPts val="0"/>
              </a:spcBef>
              <a:spcAft>
                <a:spcPts val="0"/>
              </a:spcAft>
              <a:buNone/>
            </a:pPr>
            <a:r>
              <a:rPr lang="en-US" altLang="zh-CN" sz="2000" b="0" i="0" dirty="0">
                <a:effectLst/>
                <a:cs typeface="Arial" panose="020B0604020202020204" pitchFamily="34" charset="0"/>
              </a:rPr>
              <a:t>       N</a:t>
            </a:r>
            <a:r>
              <a:rPr lang="zh-CN" altLang="en-US" sz="2000" b="0" i="0" dirty="0">
                <a:effectLst/>
                <a:cs typeface="Arial" panose="020B0604020202020204" pitchFamily="34" charset="0"/>
              </a:rPr>
              <a:t>卡是深度学习的主流，兼容性好，资料多。</a:t>
            </a:r>
            <a:endParaRPr lang="zh-CN" altLang="en-US" sz="2000" b="0" i="0" dirty="0">
              <a:effectLst/>
              <a:cs typeface="Arial" panose="020B0604020202020204" pitchFamily="34" charset="0"/>
            </a:endParaRPr>
          </a:p>
          <a:p>
            <a:pPr marL="800100" lvl="1" indent="-342900">
              <a:lnSpc>
                <a:spcPts val="3000"/>
              </a:lnSpc>
              <a:spcBef>
                <a:spcPts val="0"/>
              </a:spcBef>
              <a:spcAft>
                <a:spcPts val="0"/>
              </a:spcAft>
              <a:buFont typeface="Arial" panose="020B0604020202020204" pitchFamily="34" charset="0"/>
              <a:buChar char="•"/>
            </a:pPr>
            <a:r>
              <a:rPr lang="en-US" altLang="zh-CN" sz="2000" b="1" i="0" dirty="0" err="1">
                <a:effectLst/>
                <a:cs typeface="Arial" panose="020B0604020202020204" pitchFamily="34" charset="0"/>
              </a:rPr>
              <a:t>ROCm</a:t>
            </a:r>
            <a:r>
              <a:rPr lang="zh-CN" altLang="en-US" sz="2000" b="1" i="0" dirty="0">
                <a:effectLst/>
                <a:cs typeface="Arial" panose="020B0604020202020204" pitchFamily="34" charset="0"/>
              </a:rPr>
              <a:t>（</a:t>
            </a:r>
            <a:r>
              <a:rPr lang="en-US" altLang="zh-CN" sz="2000" b="1" i="0" dirty="0">
                <a:effectLst/>
                <a:cs typeface="Arial" panose="020B0604020202020204" pitchFamily="34" charset="0"/>
              </a:rPr>
              <a:t>AMD</a:t>
            </a:r>
            <a:r>
              <a:rPr lang="zh-CN" altLang="en-US" sz="2000" b="1" i="0" dirty="0">
                <a:effectLst/>
                <a:cs typeface="Arial" panose="020B0604020202020204" pitchFamily="34" charset="0"/>
              </a:rPr>
              <a:t>推出的运算平台）</a:t>
            </a:r>
            <a:endParaRPr lang="zh-CN" altLang="en-US" sz="2000" b="1" i="0" dirty="0">
              <a:effectLst/>
              <a:cs typeface="Arial" panose="020B0604020202020204" pitchFamily="34" charset="0"/>
            </a:endParaRPr>
          </a:p>
          <a:p>
            <a:pPr fontAlgn="base">
              <a:lnSpc>
                <a:spcPts val="3000"/>
              </a:lnSpc>
              <a:spcBef>
                <a:spcPts val="0"/>
              </a:spcBef>
              <a:spcAft>
                <a:spcPts val="0"/>
              </a:spcAft>
              <a:buNone/>
            </a:pPr>
            <a:r>
              <a:rPr lang="en-US" altLang="zh-CN" sz="2000" dirty="0" err="1">
                <a:cs typeface="Arial" panose="020B0604020202020204" pitchFamily="34" charset="0"/>
              </a:rPr>
              <a:t>       ROCm</a:t>
            </a:r>
            <a:r>
              <a:rPr lang="zh-CN" altLang="en-US" sz="2000" dirty="0">
                <a:cs typeface="Arial" panose="020B0604020202020204" pitchFamily="34" charset="0"/>
              </a:rPr>
              <a:t>由</a:t>
            </a:r>
            <a:r>
              <a:rPr lang="en-US" altLang="zh-CN" sz="2000" dirty="0">
                <a:cs typeface="Arial" panose="020B0604020202020204" pitchFamily="34" charset="0"/>
              </a:rPr>
              <a:t>AMD</a:t>
            </a:r>
            <a:r>
              <a:rPr lang="zh-CN" altLang="en-US" sz="2000" dirty="0">
                <a:cs typeface="Arial" panose="020B0604020202020204" pitchFamily="34" charset="0"/>
              </a:rPr>
              <a:t>提出。</a:t>
            </a:r>
            <a:r>
              <a:rPr lang="en-US" altLang="zh-CN" sz="2000" b="0" i="0" dirty="0">
                <a:effectLst/>
                <a:cs typeface="Arial" panose="020B0604020202020204" pitchFamily="34" charset="0"/>
              </a:rPr>
              <a:t>GPU</a:t>
            </a:r>
            <a:r>
              <a:rPr lang="zh-CN" altLang="en-US" sz="2000" b="0" i="0" dirty="0">
                <a:effectLst/>
                <a:cs typeface="Arial" panose="020B0604020202020204" pitchFamily="34" charset="0"/>
              </a:rPr>
              <a:t>加速库：</a:t>
            </a:r>
            <a:r>
              <a:rPr lang="en-US" altLang="zh-CN" sz="2000" b="0" i="0" dirty="0" err="1">
                <a:effectLst/>
                <a:cs typeface="Arial" panose="020B0604020202020204" pitchFamily="34" charset="0"/>
              </a:rPr>
              <a:t>MIOpen</a:t>
            </a:r>
            <a:r>
              <a:rPr lang="zh-CN" altLang="en-US" sz="2000" b="0" i="0" dirty="0">
                <a:effectLst/>
                <a:cs typeface="Arial" panose="020B0604020202020204" pitchFamily="34" charset="0"/>
              </a:rPr>
              <a:t>，优化支持</a:t>
            </a:r>
            <a:r>
              <a:rPr lang="en-US" altLang="zh-CN" sz="2000" b="0" i="0" dirty="0">
                <a:effectLst/>
                <a:cs typeface="Arial" panose="020B0604020202020204" pitchFamily="34" charset="0"/>
              </a:rPr>
              <a:t>TensorFlow</a:t>
            </a:r>
            <a:r>
              <a:rPr lang="zh-CN" altLang="en-US" sz="2000" b="0" i="0" dirty="0">
                <a:effectLst/>
                <a:cs typeface="Arial" panose="020B0604020202020204" pitchFamily="34" charset="0"/>
              </a:rPr>
              <a:t>与</a:t>
            </a:r>
            <a:r>
              <a:rPr lang="en-US" altLang="zh-CN" sz="2000" b="0" i="0" dirty="0">
                <a:effectLst/>
                <a:cs typeface="Arial" panose="020B0604020202020204" pitchFamily="34" charset="0"/>
              </a:rPr>
              <a:t>Caffe, </a:t>
            </a:r>
            <a:r>
              <a:rPr lang="en-US" altLang="zh-CN" sz="2000" b="0" i="0" dirty="0" err="1">
                <a:effectLst/>
                <a:cs typeface="Arial" panose="020B0604020202020204" pitchFamily="34" charset="0"/>
              </a:rPr>
              <a:t>pytorch</a:t>
            </a:r>
            <a:r>
              <a:rPr lang="zh-CN" altLang="en-US" sz="2000" b="0" i="0" dirty="0">
                <a:effectLst/>
                <a:cs typeface="Arial" panose="020B0604020202020204" pitchFamily="34" charset="0"/>
              </a:rPr>
              <a:t>等。</a:t>
            </a:r>
            <a:endParaRPr lang="zh-CN" altLang="en-US" sz="2000" b="0" i="0" dirty="0">
              <a:effectLst/>
              <a:cs typeface="Arial" panose="020B0604020202020204" pitchFamily="34" charset="0"/>
            </a:endParaRPr>
          </a:p>
          <a:p>
            <a:pPr fontAlgn="base">
              <a:lnSpc>
                <a:spcPts val="3000"/>
              </a:lnSpc>
              <a:spcBef>
                <a:spcPts val="0"/>
              </a:spcBef>
              <a:spcAft>
                <a:spcPts val="0"/>
              </a:spcAft>
              <a:buNone/>
            </a:pPr>
            <a:r>
              <a:rPr lang="zh-CN" altLang="en-US" sz="2000" b="0" i="0" dirty="0">
                <a:effectLst/>
                <a:cs typeface="Arial" panose="020B0604020202020204" pitchFamily="34" charset="0"/>
              </a:rPr>
              <a:t> </a:t>
            </a:r>
            <a:r>
              <a:rPr lang="en-US" altLang="zh-CN" sz="2000" b="0" i="0" dirty="0">
                <a:effectLst/>
                <a:cs typeface="Arial" panose="020B0604020202020204" pitchFamily="34" charset="0"/>
              </a:rPr>
              <a:t>      </a:t>
            </a:r>
            <a:r>
              <a:rPr lang="zh-CN" altLang="en-US" sz="2000" b="0" i="0" dirty="0">
                <a:effectLst/>
                <a:cs typeface="Arial" panose="020B0604020202020204" pitchFamily="34" charset="0"/>
              </a:rPr>
              <a:t>支持</a:t>
            </a:r>
            <a:r>
              <a:rPr lang="en-US" altLang="zh-CN" sz="2000" b="0" i="0" dirty="0">
                <a:effectLst/>
                <a:cs typeface="Arial" panose="020B0604020202020204" pitchFamily="34" charset="0"/>
              </a:rPr>
              <a:t>GCN</a:t>
            </a:r>
            <a:r>
              <a:rPr lang="zh-CN" altLang="en-US" sz="2000" b="0" i="0" dirty="0">
                <a:effectLst/>
                <a:cs typeface="Arial" panose="020B0604020202020204" pitchFamily="34" charset="0"/>
              </a:rPr>
              <a:t>架构的消费级显卡，如</a:t>
            </a:r>
            <a:r>
              <a:rPr lang="en-US" altLang="zh-CN" sz="2000" b="0" i="0" dirty="0">
                <a:effectLst/>
                <a:cs typeface="Arial" panose="020B0604020202020204" pitchFamily="34" charset="0"/>
              </a:rPr>
              <a:t>Radeon VII</a:t>
            </a:r>
            <a:r>
              <a:rPr lang="zh-CN" altLang="en-US" sz="2000" b="0" i="0" dirty="0">
                <a:effectLst/>
                <a:cs typeface="Arial" panose="020B0604020202020204" pitchFamily="34" charset="0"/>
              </a:rPr>
              <a:t>，不支持</a:t>
            </a:r>
            <a:r>
              <a:rPr lang="en-US" altLang="zh-CN" sz="2000" b="0" i="0" dirty="0">
                <a:effectLst/>
                <a:cs typeface="Arial" panose="020B0604020202020204" pitchFamily="34" charset="0"/>
              </a:rPr>
              <a:t>RDNA</a:t>
            </a:r>
            <a:r>
              <a:rPr lang="zh-CN" altLang="en-US" sz="2000" b="0" i="0" dirty="0">
                <a:effectLst/>
                <a:cs typeface="Arial" panose="020B0604020202020204" pitchFamily="34" charset="0"/>
              </a:rPr>
              <a:t>架构卡，如</a:t>
            </a:r>
            <a:r>
              <a:rPr lang="en-US" altLang="zh-CN" sz="2000" b="0" i="0" dirty="0">
                <a:effectLst/>
                <a:cs typeface="Arial" panose="020B0604020202020204" pitchFamily="34" charset="0"/>
              </a:rPr>
              <a:t>5700</a:t>
            </a:r>
            <a:r>
              <a:rPr lang="zh-CN" altLang="en-US" sz="2000" b="0" i="0" dirty="0">
                <a:effectLst/>
                <a:cs typeface="Arial" panose="020B0604020202020204" pitchFamily="34" charset="0"/>
              </a:rPr>
              <a:t>。</a:t>
            </a:r>
            <a:endParaRPr lang="en-US" altLang="zh-CN" sz="2000" b="0" i="0" dirty="0">
              <a:effectLst/>
              <a:cs typeface="Arial" panose="020B0604020202020204" pitchFamily="34" charset="0"/>
            </a:endParaRPr>
          </a:p>
          <a:p>
            <a:pPr fontAlgn="base">
              <a:lnSpc>
                <a:spcPts val="3000"/>
              </a:lnSpc>
              <a:spcBef>
                <a:spcPts val="0"/>
              </a:spcBef>
              <a:spcAft>
                <a:spcPts val="0"/>
              </a:spcAft>
              <a:buNone/>
            </a:pPr>
            <a:r>
              <a:rPr lang="en-US" altLang="zh-CN" sz="2000" b="0" i="0" dirty="0">
                <a:effectLst/>
                <a:cs typeface="Arial" panose="020B0604020202020204" pitchFamily="34" charset="0"/>
              </a:rPr>
              <a:t>       A</a:t>
            </a:r>
            <a:r>
              <a:rPr lang="zh-CN" altLang="en-US" sz="2000" b="0" i="0" dirty="0">
                <a:effectLst/>
                <a:cs typeface="Arial" panose="020B0604020202020204" pitchFamily="34" charset="0"/>
              </a:rPr>
              <a:t>卡起步晚，兼容差，价钱便宜。服务器级显卡贵，适合生产。消费级显卡便宜，适合研究。</a:t>
            </a:r>
            <a:endParaRPr lang="en-US" altLang="zh-CN" sz="2000" b="0" i="0" dirty="0">
              <a:effectLst/>
              <a:cs typeface="Arial" panose="020B0604020202020204" pitchFamily="34" charset="0"/>
            </a:endParaRPr>
          </a:p>
          <a:p>
            <a:pPr marL="800100" lvl="1" indent="-342900">
              <a:lnSpc>
                <a:spcPts val="3000"/>
              </a:lnSpc>
              <a:spcBef>
                <a:spcPts val="0"/>
              </a:spcBef>
              <a:spcAft>
                <a:spcPts val="0"/>
              </a:spcAft>
              <a:buFont typeface="Arial" panose="020B0604020202020204" pitchFamily="34" charset="0"/>
              <a:buChar char="•"/>
            </a:pPr>
            <a:r>
              <a:rPr lang="en-US" altLang="zh-CN" sz="2000" b="1" dirty="0">
                <a:cs typeface="Arial" panose="020B0604020202020204" pitchFamily="34" charset="0"/>
              </a:rPr>
              <a:t>OpenCL</a:t>
            </a:r>
            <a:endParaRPr lang="en-US" altLang="zh-CN" sz="2000" b="1" dirty="0">
              <a:cs typeface="Arial" panose="020B0604020202020204" pitchFamily="34" charset="0"/>
            </a:endParaRPr>
          </a:p>
          <a:p>
            <a:pPr lvl="1" indent="0">
              <a:lnSpc>
                <a:spcPts val="3000"/>
              </a:lnSpc>
              <a:spcBef>
                <a:spcPts val="0"/>
              </a:spcBef>
              <a:spcAft>
                <a:spcPts val="0"/>
              </a:spcAft>
              <a:buFont typeface="Arial" panose="020B0604020202020204" pitchFamily="34" charset="0"/>
              <a:buNone/>
            </a:pPr>
            <a:r>
              <a:rPr lang="en-US" altLang="zh-CN" sz="2000" dirty="0">
                <a:solidFill>
                  <a:schemeClr val="tx1"/>
                </a:solidFill>
                <a:uFillTx/>
                <a:cs typeface="Arial" panose="020B0604020202020204" pitchFamily="34" charset="0"/>
              </a:rPr>
              <a:t>‌</a:t>
            </a:r>
            <a:r>
              <a:rPr lang="en-US" altLang="zh-CN" sz="2000" dirty="0" err="1">
                <a:solidFill>
                  <a:schemeClr val="tx1"/>
                </a:solidFill>
                <a:uFillTx/>
                <a:cs typeface="Arial" panose="020B0604020202020204" pitchFamily="34" charset="0"/>
              </a:rPr>
              <a:t>OpenCL‌由Khronos Group维护，是开放标准（跨平台标准）。</a:t>
            </a:r>
            <a:endParaRPr lang="en-US" altLang="zh-CN" sz="2000" dirty="0" err="1">
              <a:solidFill>
                <a:schemeClr val="tx1"/>
              </a:solidFill>
              <a:uFillTx/>
              <a:cs typeface="Arial" panose="020B0604020202020204" pitchFamily="34" charset="0"/>
            </a:endParaRPr>
          </a:p>
          <a:p>
            <a:pPr lvl="1" indent="0">
              <a:lnSpc>
                <a:spcPts val="3000"/>
              </a:lnSpc>
              <a:spcBef>
                <a:spcPts val="0"/>
              </a:spcBef>
              <a:spcAft>
                <a:spcPts val="0"/>
              </a:spcAft>
              <a:buFont typeface="Arial" panose="020B0604020202020204" pitchFamily="34" charset="0"/>
              <a:buNone/>
            </a:pPr>
            <a:r>
              <a:rPr lang="en-US" altLang="zh-CN" sz="2000" dirty="0" err="1">
                <a:solidFill>
                  <a:schemeClr val="tx1"/>
                </a:solidFill>
                <a:uFillTx/>
                <a:cs typeface="Arial" panose="020B0604020202020204" pitchFamily="34" charset="0"/>
              </a:rPr>
              <a:t>支持NVIDIA/AMD/Intel的GPU、CPU、</a:t>
            </a:r>
            <a:r>
              <a:rPr lang="en-US" altLang="zh-CN" sz="2000" dirty="0" err="1">
                <a:cs typeface="Arial" panose="020B0604020202020204" pitchFamily="34" charset="0"/>
              </a:rPr>
              <a:t>FPGA等</a:t>
            </a:r>
            <a:r>
              <a:rPr lang="zh-CN" altLang="en-US" sz="2000" dirty="0">
                <a:cs typeface="Arial" panose="020B0604020202020204" pitchFamily="34" charset="0"/>
              </a:rPr>
              <a:t>异构设备，但需通过抽象层适配硬件。 </a:t>
            </a:r>
            <a:r>
              <a:rPr lang="en-US" altLang="zh-CN" sz="2000" dirty="0">
                <a:cs typeface="Arial" panose="020B0604020202020204" pitchFamily="34" charset="0"/>
              </a:rPr>
              <a:t>OpenCL</a:t>
            </a:r>
            <a:r>
              <a:rPr lang="zh-CN" altLang="en-US" sz="2000" dirty="0">
                <a:cs typeface="Arial" panose="020B0604020202020204" pitchFamily="34" charset="0"/>
              </a:rPr>
              <a:t>‌适用于嵌入式系统、多硬件集群等跨平台场景，但移动端逐渐被</a:t>
            </a:r>
            <a:r>
              <a:rPr lang="en-US" altLang="zh-CN" sz="2000" dirty="0">
                <a:cs typeface="Arial" panose="020B0604020202020204" pitchFamily="34" charset="0"/>
              </a:rPr>
              <a:t>Vulkan</a:t>
            </a:r>
            <a:r>
              <a:rPr lang="zh-CN" altLang="en-US" sz="2000" dirty="0">
                <a:cs typeface="Arial" panose="020B0604020202020204" pitchFamily="34" charset="0"/>
              </a:rPr>
              <a:t>替代。</a:t>
            </a:r>
            <a:endParaRPr lang="en-US" altLang="zh-CN" sz="2000" b="0" i="0" dirty="0">
              <a:effectLst/>
              <a:cs typeface="Arial" panose="020B0604020202020204" pitchFamily="34" charset="0"/>
            </a:endParaRPr>
          </a:p>
        </p:txBody>
      </p:sp>
    </p:spTree>
  </p:cSld>
  <p:clrMapOvr>
    <a:masterClrMapping/>
  </p:clrMapOvr>
  <p:transition advTm="8005"/>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7906" y="-51872"/>
            <a:ext cx="87199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深度学习与机器学习、人工智能的关系</a:t>
            </a:r>
            <a:br>
              <a:rPr lang="zh-CN" altLang="en-US" dirty="0"/>
            </a:br>
            <a:endParaRPr lang="zh-CN" altLang="en-US" dirty="0"/>
          </a:p>
        </p:txBody>
      </p:sp>
      <p:sp>
        <p:nvSpPr>
          <p:cNvPr id="26" name="文本框 25"/>
          <p:cNvSpPr txBox="1"/>
          <p:nvPr/>
        </p:nvSpPr>
        <p:spPr>
          <a:xfrm>
            <a:off x="597906" y="1410395"/>
            <a:ext cx="5977555" cy="5262979"/>
          </a:xfrm>
          <a:prstGeom prst="rect">
            <a:avLst/>
          </a:prstGeom>
          <a:noFill/>
        </p:spPr>
        <p:txBody>
          <a:bodyPr wrap="square" rtlCol="0">
            <a:spAutoFit/>
          </a:bodyPr>
          <a:lstStyle/>
          <a:p>
            <a:endParaRPr lang="en-US" altLang="zh-CN" b="1" dirty="0"/>
          </a:p>
          <a:p>
            <a:r>
              <a:rPr lang="zh-CN" altLang="en-US" sz="3200" b="1" dirty="0">
                <a:solidFill>
                  <a:schemeClr val="accent6"/>
                </a:solidFill>
                <a:latin typeface="+mj-ea"/>
                <a:ea typeface="+mj-ea"/>
              </a:rPr>
              <a:t>人工智能</a:t>
            </a:r>
            <a:r>
              <a:rPr lang="zh-CN" altLang="en-US" sz="3200" b="1" dirty="0">
                <a:latin typeface="+mj-ea"/>
                <a:ea typeface="+mj-ea"/>
              </a:rPr>
              <a:t>：</a:t>
            </a:r>
            <a:r>
              <a:rPr lang="zh-CN" altLang="en-US" sz="2800" dirty="0">
                <a:latin typeface="+mj-ea"/>
                <a:ea typeface="+mj-ea"/>
              </a:rPr>
              <a:t>机器展现的人类智能。</a:t>
            </a:r>
            <a:endParaRPr lang="en-US" altLang="zh-CN" sz="2800" dirty="0">
              <a:latin typeface="+mj-ea"/>
              <a:ea typeface="+mj-ea"/>
            </a:endParaRPr>
          </a:p>
          <a:p>
            <a:endParaRPr lang="en-US" altLang="zh-CN" sz="3200" b="1" dirty="0">
              <a:latin typeface="+mj-ea"/>
              <a:ea typeface="+mj-ea"/>
            </a:endParaRPr>
          </a:p>
          <a:p>
            <a:r>
              <a:rPr lang="zh-CN" altLang="zh-CN" sz="3200" b="1" dirty="0">
                <a:solidFill>
                  <a:schemeClr val="accent6"/>
                </a:solidFill>
                <a:latin typeface="+mj-ea"/>
                <a:ea typeface="+mj-ea"/>
              </a:rPr>
              <a:t>机器学习</a:t>
            </a:r>
            <a:r>
              <a:rPr lang="zh-CN" altLang="en-US" sz="3200" b="1" dirty="0">
                <a:solidFill>
                  <a:schemeClr val="accent6"/>
                </a:solidFill>
                <a:latin typeface="+mj-ea"/>
                <a:ea typeface="+mj-ea"/>
              </a:rPr>
              <a:t>：</a:t>
            </a:r>
            <a:r>
              <a:rPr lang="zh-CN" altLang="zh-CN" sz="2800" dirty="0">
                <a:latin typeface="+mj-ea"/>
                <a:ea typeface="+mj-ea"/>
              </a:rPr>
              <a:t>计算机利用已有的数据</a:t>
            </a:r>
            <a:r>
              <a:rPr lang="zh-CN" altLang="en-US" sz="2800" dirty="0">
                <a:latin typeface="+mj-ea"/>
                <a:ea typeface="+mj-ea"/>
              </a:rPr>
              <a:t>（</a:t>
            </a:r>
            <a:r>
              <a:rPr lang="zh-CN" altLang="zh-CN" sz="2800" dirty="0">
                <a:latin typeface="+mj-ea"/>
                <a:ea typeface="+mj-ea"/>
              </a:rPr>
              <a:t>经验</a:t>
            </a:r>
            <a:r>
              <a:rPr lang="zh-CN" altLang="en-US" sz="2800" dirty="0">
                <a:latin typeface="+mj-ea"/>
                <a:ea typeface="+mj-ea"/>
              </a:rPr>
              <a:t>）</a:t>
            </a:r>
            <a:r>
              <a:rPr lang="zh-CN" altLang="zh-CN" sz="2800" dirty="0">
                <a:latin typeface="+mj-ea"/>
                <a:ea typeface="+mj-ea"/>
              </a:rPr>
              <a:t>，得出某种模型，并利用此模型预测未来的一种方法。</a:t>
            </a:r>
            <a:endParaRPr lang="en-US" altLang="zh-CN" sz="2800" dirty="0">
              <a:latin typeface="+mj-ea"/>
              <a:ea typeface="+mj-ea"/>
            </a:endParaRPr>
          </a:p>
          <a:p>
            <a:endParaRPr lang="en-US" altLang="zh-CN" sz="3200" b="1" dirty="0">
              <a:solidFill>
                <a:schemeClr val="accent6"/>
              </a:solidFill>
              <a:latin typeface="+mj-ea"/>
              <a:ea typeface="+mj-ea"/>
            </a:endParaRPr>
          </a:p>
          <a:p>
            <a:r>
              <a:rPr lang="zh-CN" altLang="en-US" sz="3200" b="1" dirty="0">
                <a:solidFill>
                  <a:schemeClr val="accent6"/>
                </a:solidFill>
                <a:latin typeface="+mj-ea"/>
                <a:ea typeface="+mj-ea"/>
              </a:rPr>
              <a:t>深度学习：</a:t>
            </a:r>
            <a:r>
              <a:rPr lang="zh-CN" altLang="en-US" sz="2800" dirty="0">
                <a:latin typeface="+mj-ea"/>
                <a:ea typeface="+mj-ea"/>
              </a:rPr>
              <a:t>机器学习的一种技术。</a:t>
            </a:r>
            <a:endParaRPr lang="zh-CN" altLang="en-US" sz="2800" dirty="0">
              <a:latin typeface="+mj-ea"/>
              <a:ea typeface="+mj-ea"/>
            </a:endParaRPr>
          </a:p>
          <a:p>
            <a:endParaRPr lang="en-US" altLang="zh-CN" sz="2400" b="1" dirty="0">
              <a:solidFill>
                <a:schemeClr val="accent6"/>
              </a:solidFill>
              <a:latin typeface="+mn-lt"/>
              <a:ea typeface="+mn-ea"/>
            </a:endParaRPr>
          </a:p>
          <a:p>
            <a:endParaRPr lang="zh-CN" altLang="en-US" dirty="0"/>
          </a:p>
          <a:p>
            <a:br>
              <a:rPr lang="en-US" altLang="zh-CN" dirty="0"/>
            </a:br>
            <a:endParaRPr lang="zh-CN" altLang="en-US" dirty="0"/>
          </a:p>
        </p:txBody>
      </p:sp>
      <p:pic>
        <p:nvPicPr>
          <p:cNvPr id="27" name="图片 26"/>
          <p:cNvPicPr>
            <a:picLocks noChangeAspect="1"/>
          </p:cNvPicPr>
          <p:nvPr/>
        </p:nvPicPr>
        <p:blipFill rotWithShape="1">
          <a:blip r:embed="rId1">
            <a:extLst>
              <a:ext uri="{28A0092B-C50C-407E-A947-70E740481C1C}">
                <a14:useLocalDpi xmlns:a14="http://schemas.microsoft.com/office/drawing/2010/main" val="0"/>
              </a:ext>
            </a:extLst>
          </a:blip>
          <a:srcRect l="6778" t="7395" r="8586" b="6613"/>
          <a:stretch>
            <a:fillRect/>
          </a:stretch>
        </p:blipFill>
        <p:spPr>
          <a:xfrm>
            <a:off x="6760191" y="1308084"/>
            <a:ext cx="5248141" cy="513135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t>深度学习的软件</a:t>
            </a:r>
            <a:r>
              <a:rPr lang="zh-CN" altLang="en-US" dirty="0">
                <a:solidFill>
                  <a:schemeClr val="tx1"/>
                </a:solidFill>
              </a:rPr>
              <a:t>​​</a:t>
            </a:r>
            <a:endParaRPr lang="zh-CN" altLang="en-US" dirty="0">
              <a:solidFill>
                <a:schemeClr val="tx1"/>
              </a:solidFill>
            </a:endParaRPr>
          </a:p>
        </p:txBody>
      </p:sp>
      <p:sp>
        <p:nvSpPr>
          <p:cNvPr id="3" name="矩形 2"/>
          <p:cNvSpPr/>
          <p:nvPr/>
        </p:nvSpPr>
        <p:spPr>
          <a:xfrm>
            <a:off x="668338" y="1830821"/>
            <a:ext cx="10669111" cy="4799965"/>
          </a:xfrm>
          <a:prstGeom prst="rect">
            <a:avLst/>
          </a:prstGeom>
        </p:spPr>
        <p:txBody>
          <a:bodyPr wrap="square">
            <a:spAutoFit/>
          </a:bodyPr>
          <a:lstStyle/>
          <a:p>
            <a:pPr marL="0" lvl="1">
              <a:spcBef>
                <a:spcPts val="0"/>
              </a:spcBef>
              <a:spcAft>
                <a:spcPts val="0"/>
              </a:spcAft>
            </a:pPr>
            <a:r>
              <a:rPr lang="en-US" altLang="zh-CN" sz="1800" b="1" dirty="0">
                <a:cs typeface="Arial" panose="020B0604020202020204" pitchFamily="34" charset="0"/>
              </a:rPr>
              <a:t>ONNX</a:t>
            </a:r>
            <a:endParaRPr lang="en-US" altLang="zh-CN" sz="1800" b="1" dirty="0">
              <a:cs typeface="Arial" panose="020B0604020202020204" pitchFamily="34" charset="0"/>
            </a:endParaRPr>
          </a:p>
          <a:p>
            <a:pPr marL="0" lvl="1">
              <a:spcBef>
                <a:spcPts val="0"/>
              </a:spcBef>
              <a:spcAft>
                <a:spcPts val="0"/>
              </a:spcAft>
            </a:pPr>
            <a:r>
              <a:rPr lang="en-US" altLang="zh-CN" sz="1800" b="1" dirty="0">
                <a:cs typeface="Arial" panose="020B0604020202020204" pitchFamily="34" charset="0"/>
              </a:rPr>
              <a:t>       </a:t>
            </a:r>
            <a:r>
              <a:rPr lang="en-US" altLang="zh-CN" sz="1800" dirty="0">
                <a:cs typeface="Arial" panose="020B0604020202020204" pitchFamily="34" charset="0"/>
              </a:rPr>
              <a:t>ONNX</a:t>
            </a:r>
            <a:r>
              <a:rPr lang="zh-CN" altLang="en-US" sz="1800" dirty="0">
                <a:cs typeface="Arial" panose="020B0604020202020204" pitchFamily="34" charset="0"/>
              </a:rPr>
              <a:t>（</a:t>
            </a:r>
            <a:r>
              <a:rPr lang="en-US" altLang="zh-CN" sz="1800" dirty="0">
                <a:cs typeface="Arial" panose="020B0604020202020204" pitchFamily="34" charset="0"/>
              </a:rPr>
              <a:t>Open Neural Network Exchange</a:t>
            </a:r>
            <a:r>
              <a:rPr lang="zh-CN" altLang="en-US" sz="1800" dirty="0">
                <a:cs typeface="Arial" panose="020B0604020202020204" pitchFamily="34" charset="0"/>
              </a:rPr>
              <a:t>）一个开放源代码的深度学习模型交换格式和生态系统。它由</a:t>
            </a:r>
            <a:r>
              <a:rPr lang="en-US" altLang="zh-CN" sz="1800" dirty="0">
                <a:cs typeface="Arial" panose="020B0604020202020204" pitchFamily="34" charset="0"/>
              </a:rPr>
              <a:t>Facebook</a:t>
            </a:r>
            <a:r>
              <a:rPr lang="zh-CN" altLang="en-US" sz="1800" dirty="0">
                <a:cs typeface="Arial" panose="020B0604020202020204" pitchFamily="34" charset="0"/>
              </a:rPr>
              <a:t>和</a:t>
            </a:r>
            <a:r>
              <a:rPr lang="en-US" altLang="zh-CN" sz="1800" dirty="0">
                <a:cs typeface="Arial" panose="020B0604020202020204" pitchFamily="34" charset="0"/>
              </a:rPr>
              <a:t>Microsoft</a:t>
            </a:r>
            <a:r>
              <a:rPr lang="zh-CN" altLang="en-US" sz="1800" dirty="0">
                <a:cs typeface="Arial" panose="020B0604020202020204" pitchFamily="34" charset="0"/>
              </a:rPr>
              <a:t>于</a:t>
            </a:r>
            <a:r>
              <a:rPr lang="en-US" altLang="zh-CN" sz="1800" dirty="0">
                <a:cs typeface="Arial" panose="020B0604020202020204" pitchFamily="34" charset="0"/>
              </a:rPr>
              <a:t>2017</a:t>
            </a:r>
            <a:r>
              <a:rPr lang="zh-CN" altLang="en-US" sz="1800" dirty="0">
                <a:cs typeface="Arial" panose="020B0604020202020204" pitchFamily="34" charset="0"/>
              </a:rPr>
              <a:t>年共同发布，旨在作为不同深度学习框架之间的通用模型表示。</a:t>
            </a:r>
            <a:r>
              <a:rPr lang="en-US" altLang="zh-CN" sz="1800" dirty="0">
                <a:cs typeface="Arial" panose="020B0604020202020204" pitchFamily="34" charset="0"/>
              </a:rPr>
              <a:t>ONNX</a:t>
            </a:r>
            <a:r>
              <a:rPr lang="zh-CN" altLang="en-US" sz="1800" dirty="0">
                <a:cs typeface="Arial" panose="020B0604020202020204" pitchFamily="34" charset="0"/>
              </a:rPr>
              <a:t>提供了一种开放标准，用于表示机器学习模型和神经网络算法，方便模型在不同的框架和工具之间迁移。</a:t>
            </a:r>
            <a:endParaRPr lang="en-US" altLang="zh-CN" sz="1800" dirty="0">
              <a:cs typeface="Arial" panose="020B0604020202020204" pitchFamily="34" charset="0"/>
            </a:endParaRPr>
          </a:p>
          <a:p>
            <a:pPr lvl="1">
              <a:spcBef>
                <a:spcPts val="0"/>
              </a:spcBef>
              <a:spcAft>
                <a:spcPts val="0"/>
              </a:spcAft>
            </a:pPr>
            <a:r>
              <a:rPr lang="en-US" altLang="zh-CN" sz="1800" dirty="0">
                <a:cs typeface="Arial" panose="020B0604020202020204" pitchFamily="34" charset="0"/>
              </a:rPr>
              <a:t>ONNX</a:t>
            </a:r>
            <a:r>
              <a:rPr lang="zh-CN" altLang="en-US" sz="1800" dirty="0">
                <a:cs typeface="Arial" panose="020B0604020202020204" pitchFamily="34" charset="0"/>
              </a:rPr>
              <a:t>的主要作用包括跨平台模型迁移、模型优化和硬件加速。‌</a:t>
            </a:r>
            <a:endParaRPr lang="zh-CN" altLang="en-US" sz="1800" dirty="0">
              <a:cs typeface="Arial" panose="020B0604020202020204" pitchFamily="34" charset="0"/>
            </a:endParaRPr>
          </a:p>
          <a:p>
            <a:pPr marL="742950" lvl="1" indent="-285750">
              <a:spcBef>
                <a:spcPts val="0"/>
              </a:spcBef>
              <a:spcAft>
                <a:spcPts val="0"/>
              </a:spcAft>
              <a:buFont typeface="Arial" panose="020B0604020202020204" pitchFamily="34" charset="0"/>
              <a:buChar char="•"/>
            </a:pPr>
            <a:r>
              <a:rPr lang="zh-CN" altLang="en-US" sz="1800" dirty="0">
                <a:cs typeface="Arial" panose="020B0604020202020204" pitchFamily="34" charset="0"/>
              </a:rPr>
              <a:t>跨平台模型迁移</a:t>
            </a:r>
            <a:endParaRPr lang="zh-CN" altLang="en-US" sz="1800" dirty="0">
              <a:cs typeface="Arial" panose="020B0604020202020204" pitchFamily="34" charset="0"/>
            </a:endParaRPr>
          </a:p>
          <a:p>
            <a:pPr lvl="1">
              <a:spcBef>
                <a:spcPts val="0"/>
              </a:spcBef>
              <a:spcAft>
                <a:spcPts val="0"/>
              </a:spcAft>
            </a:pPr>
            <a:r>
              <a:rPr lang="en-US" altLang="zh-CN" sz="1800" dirty="0">
                <a:cs typeface="Arial" panose="020B0604020202020204" pitchFamily="34" charset="0"/>
              </a:rPr>
              <a:t>ONNX</a:t>
            </a:r>
            <a:r>
              <a:rPr lang="zh-CN" altLang="en-US" sz="1800" dirty="0">
                <a:cs typeface="Arial" panose="020B0604020202020204" pitchFamily="34" charset="0"/>
              </a:rPr>
              <a:t>作为一个中立的跨框架工具，能够轻松打破不同深度学习框架之间的壁垒，帮助模型从一个框架顺利迁移到另一个框架。例如，一个在</a:t>
            </a:r>
            <a:r>
              <a:rPr lang="en-US" altLang="zh-CN" sz="1800" dirty="0">
                <a:cs typeface="Arial" panose="020B0604020202020204" pitchFamily="34" charset="0"/>
              </a:rPr>
              <a:t>TensorFlow</a:t>
            </a:r>
            <a:r>
              <a:rPr lang="zh-CN" altLang="en-US" sz="1800" dirty="0">
                <a:cs typeface="Arial" panose="020B0604020202020204" pitchFamily="34" charset="0"/>
              </a:rPr>
              <a:t>训练的模型可以导出为</a:t>
            </a:r>
            <a:r>
              <a:rPr lang="en-US" altLang="zh-CN" sz="1800" dirty="0">
                <a:cs typeface="Arial" panose="020B0604020202020204" pitchFamily="34" charset="0"/>
              </a:rPr>
              <a:t>ONNX</a:t>
            </a:r>
            <a:r>
              <a:rPr lang="zh-CN" altLang="en-US" sz="1800" dirty="0">
                <a:cs typeface="Arial" panose="020B0604020202020204" pitchFamily="34" charset="0"/>
              </a:rPr>
              <a:t>格式，然后在</a:t>
            </a:r>
            <a:r>
              <a:rPr lang="en-US" altLang="zh-CN" sz="1800" dirty="0" err="1">
                <a:cs typeface="Arial" panose="020B0604020202020204" pitchFamily="34" charset="0"/>
              </a:rPr>
              <a:t>PyTorch</a:t>
            </a:r>
            <a:r>
              <a:rPr lang="zh-CN" altLang="en-US" sz="1800" dirty="0">
                <a:cs typeface="Arial" panose="020B0604020202020204" pitchFamily="34" charset="0"/>
              </a:rPr>
              <a:t>中加载和运行，反之亦然。</a:t>
            </a:r>
            <a:endParaRPr lang="en-US" altLang="zh-CN" sz="1800" dirty="0">
              <a:cs typeface="Arial" panose="020B0604020202020204" pitchFamily="34" charset="0"/>
            </a:endParaRPr>
          </a:p>
          <a:p>
            <a:pPr marL="742950" lvl="1" indent="-285750">
              <a:spcBef>
                <a:spcPts val="0"/>
              </a:spcBef>
              <a:spcAft>
                <a:spcPts val="0"/>
              </a:spcAft>
              <a:buFont typeface="Arial" panose="020B0604020202020204" pitchFamily="34" charset="0"/>
              <a:buChar char="•"/>
            </a:pPr>
            <a:r>
              <a:rPr lang="zh-CN" altLang="en-US" sz="1800" dirty="0">
                <a:cs typeface="Arial" panose="020B0604020202020204" pitchFamily="34" charset="0"/>
              </a:rPr>
              <a:t>模型优化</a:t>
            </a:r>
            <a:endParaRPr lang="zh-CN" altLang="en-US" sz="1800" dirty="0">
              <a:cs typeface="Arial" panose="020B0604020202020204" pitchFamily="34" charset="0"/>
            </a:endParaRPr>
          </a:p>
          <a:p>
            <a:pPr lvl="1">
              <a:spcBef>
                <a:spcPts val="0"/>
              </a:spcBef>
              <a:spcAft>
                <a:spcPts val="0"/>
              </a:spcAft>
            </a:pPr>
            <a:r>
              <a:rPr lang="en-US" altLang="zh-CN" sz="1800" dirty="0">
                <a:cs typeface="Arial" panose="020B0604020202020204" pitchFamily="34" charset="0"/>
              </a:rPr>
              <a:t>ONNX</a:t>
            </a:r>
            <a:r>
              <a:rPr lang="zh-CN" altLang="en-US" sz="1800" dirty="0">
                <a:cs typeface="Arial" panose="020B0604020202020204" pitchFamily="34" charset="0"/>
              </a:rPr>
              <a:t>不仅支持模型的跨平台迁移，还提供了一组用于优化和量化模型的工具，有助于减少模型的内存和计算需求。这对于在边缘设备和其他资源受限的环境上部署模型特别有用。</a:t>
            </a:r>
            <a:endParaRPr lang="zh-CN" altLang="en-US" sz="1800" dirty="0">
              <a:cs typeface="Arial" panose="020B0604020202020204" pitchFamily="34" charset="0"/>
            </a:endParaRPr>
          </a:p>
          <a:p>
            <a:pPr marL="742950" lvl="1" indent="-285750">
              <a:spcBef>
                <a:spcPts val="0"/>
              </a:spcBef>
              <a:spcAft>
                <a:spcPts val="0"/>
              </a:spcAft>
              <a:buFont typeface="Arial" panose="020B0604020202020204" pitchFamily="34" charset="0"/>
              <a:buChar char="•"/>
            </a:pPr>
            <a:r>
              <a:rPr lang="zh-CN" altLang="en-US" sz="1800" dirty="0">
                <a:cs typeface="Arial" panose="020B0604020202020204" pitchFamily="34" charset="0"/>
              </a:rPr>
              <a:t>硬件加速</a:t>
            </a:r>
            <a:endParaRPr lang="zh-CN" altLang="en-US" sz="1800" dirty="0">
              <a:cs typeface="Arial" panose="020B0604020202020204" pitchFamily="34" charset="0"/>
            </a:endParaRPr>
          </a:p>
          <a:p>
            <a:pPr lvl="1">
              <a:spcBef>
                <a:spcPts val="0"/>
              </a:spcBef>
              <a:spcAft>
                <a:spcPts val="0"/>
              </a:spcAft>
            </a:pPr>
            <a:r>
              <a:rPr lang="en-US" altLang="zh-CN" sz="1800" dirty="0">
                <a:cs typeface="Arial" panose="020B0604020202020204" pitchFamily="34" charset="0"/>
              </a:rPr>
              <a:t>ONNX Runtime</a:t>
            </a:r>
            <a:r>
              <a:rPr lang="zh-CN" altLang="en-US" sz="1800" dirty="0">
                <a:cs typeface="Arial" panose="020B0604020202020204" pitchFamily="34" charset="0"/>
              </a:rPr>
              <a:t>是一个用于执行</a:t>
            </a:r>
            <a:r>
              <a:rPr lang="en-US" altLang="zh-CN" sz="1800" dirty="0">
                <a:cs typeface="Arial" panose="020B0604020202020204" pitchFamily="34" charset="0"/>
              </a:rPr>
              <a:t>ONNX</a:t>
            </a:r>
            <a:r>
              <a:rPr lang="zh-CN" altLang="en-US" sz="1800" dirty="0">
                <a:cs typeface="Arial" panose="020B0604020202020204" pitchFamily="34" charset="0"/>
              </a:rPr>
              <a:t>模型的开源推理引擎，设计为高性能和轻量级，适合部署在各种硬件平台上，包括边缘设备、服务器和云服务。它提供</a:t>
            </a:r>
            <a:r>
              <a:rPr lang="en-US" altLang="zh-CN" sz="1800" dirty="0">
                <a:cs typeface="Arial" panose="020B0604020202020204" pitchFamily="34" charset="0"/>
              </a:rPr>
              <a:t>C++</a:t>
            </a:r>
            <a:r>
              <a:rPr lang="zh-CN" altLang="en-US" sz="1800" dirty="0">
                <a:cs typeface="Arial" panose="020B0604020202020204" pitchFamily="34" charset="0"/>
              </a:rPr>
              <a:t>、</a:t>
            </a:r>
            <a:r>
              <a:rPr lang="en-US" altLang="zh-CN" sz="1800" dirty="0">
                <a:cs typeface="Arial" panose="020B0604020202020204" pitchFamily="34" charset="0"/>
              </a:rPr>
              <a:t>C#</a:t>
            </a:r>
            <a:r>
              <a:rPr lang="zh-CN" altLang="en-US" sz="1800" dirty="0">
                <a:cs typeface="Arial" panose="020B0604020202020204" pitchFamily="34" charset="0"/>
              </a:rPr>
              <a:t>和</a:t>
            </a:r>
            <a:r>
              <a:rPr lang="en-US" altLang="zh-CN" sz="1800" dirty="0">
                <a:cs typeface="Arial" panose="020B0604020202020204" pitchFamily="34" charset="0"/>
              </a:rPr>
              <a:t>Python API</a:t>
            </a:r>
            <a:r>
              <a:rPr lang="zh-CN" altLang="en-US" sz="1800" dirty="0">
                <a:cs typeface="Arial" panose="020B0604020202020204" pitchFamily="34" charset="0"/>
              </a:rPr>
              <a:t>，支持多个后端（如</a:t>
            </a:r>
            <a:r>
              <a:rPr lang="en-US" altLang="zh-CN" sz="1800" dirty="0">
                <a:cs typeface="Arial" panose="020B0604020202020204" pitchFamily="34" charset="0"/>
              </a:rPr>
              <a:t>CUDA</a:t>
            </a:r>
            <a:r>
              <a:rPr lang="zh-CN" altLang="en-US" sz="1800" dirty="0">
                <a:cs typeface="Arial" panose="020B0604020202020204" pitchFamily="34" charset="0"/>
              </a:rPr>
              <a:t>和</a:t>
            </a:r>
            <a:r>
              <a:rPr lang="en-US" altLang="zh-CN" sz="1800" dirty="0">
                <a:cs typeface="Arial" panose="020B0604020202020204" pitchFamily="34" charset="0"/>
              </a:rPr>
              <a:t>OpenCL</a:t>
            </a:r>
            <a:r>
              <a:rPr lang="zh-CN" altLang="en-US" sz="1800" dirty="0">
                <a:cs typeface="Arial" panose="020B0604020202020204" pitchFamily="34" charset="0"/>
              </a:rPr>
              <a:t>）‌。</a:t>
            </a:r>
            <a:endParaRPr lang="en-US" altLang="zh-CN" sz="1800" dirty="0">
              <a:cs typeface="Arial" panose="020B0604020202020204" pitchFamily="34" charset="0"/>
            </a:endParaRPr>
          </a:p>
        </p:txBody>
      </p:sp>
      <p:sp>
        <p:nvSpPr>
          <p:cNvPr id="4" name="文本框 3"/>
          <p:cNvSpPr txBox="1"/>
          <p:nvPr/>
        </p:nvSpPr>
        <p:spPr>
          <a:xfrm>
            <a:off x="668338" y="1369156"/>
            <a:ext cx="6096000" cy="460375"/>
          </a:xfrm>
          <a:prstGeom prst="rect">
            <a:avLst/>
          </a:prstGeom>
          <a:noFill/>
        </p:spPr>
        <p:txBody>
          <a:bodyPr wrap="square">
            <a:spAutoFit/>
          </a:bodyPr>
          <a:lstStyle/>
          <a:p>
            <a:pPr fontAlgn="base">
              <a:spcBef>
                <a:spcPts val="0"/>
              </a:spcBef>
              <a:spcAft>
                <a:spcPts val="0"/>
              </a:spcAft>
              <a:buNone/>
            </a:pPr>
            <a:r>
              <a:rPr lang="zh-CN" altLang="en-US" b="1" i="0" dirty="0">
                <a:effectLst/>
                <a:cs typeface="Arial" panose="020B0604020202020204" pitchFamily="34" charset="0"/>
              </a:rPr>
              <a:t>​​</a:t>
            </a:r>
            <a:r>
              <a:rPr lang="en-US" altLang="zh-CN" b="1" i="0" dirty="0">
                <a:effectLst/>
                <a:cs typeface="Arial" panose="020B0604020202020204" pitchFamily="34" charset="0"/>
              </a:rPr>
              <a:t>6</a:t>
            </a:r>
            <a:r>
              <a:rPr lang="zh-CN" altLang="en-US" b="1" i="0" dirty="0">
                <a:effectLst/>
                <a:cs typeface="Arial" panose="020B0604020202020204" pitchFamily="34" charset="0"/>
              </a:rPr>
              <a:t>、</a:t>
            </a:r>
            <a:r>
              <a:rPr lang="zh-CN" altLang="en-US" sz="2400" b="1" dirty="0">
                <a:cs typeface="Arial" panose="020B0604020202020204" pitchFamily="34" charset="0"/>
              </a:rPr>
              <a:t>通用模型</a:t>
            </a:r>
            <a:endParaRPr lang="zh-CN" altLang="en-US" b="1" i="0" dirty="0">
              <a:effectLst/>
              <a:cs typeface="Arial" panose="020B0604020202020204" pitchFamily="34" charset="0"/>
            </a:endParaRPr>
          </a:p>
        </p:txBody>
      </p:sp>
    </p:spTree>
  </p:cSld>
  <p:clrMapOvr>
    <a:masterClrMapping/>
  </p:clrMapOvr>
  <p:transition advTm="800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latin typeface="Impact" panose="020B0806030902050204" pitchFamily="34" charset="0"/>
                <a:ea typeface="微软雅黑" panose="020B0503020204020204" pitchFamily="34" charset="-122"/>
                <a:sym typeface="+mn-ea"/>
              </a:rPr>
              <a:t>5</a:t>
            </a:r>
            <a:r>
              <a:rPr lang="en-US" altLang="zh-CN" dirty="0">
                <a:solidFill>
                  <a:schemeClr val="tx1"/>
                </a:solidFill>
              </a:rPr>
              <a:t>. </a:t>
            </a:r>
            <a:r>
              <a:rPr lang="zh-CN" altLang="en-US" dirty="0">
                <a:latin typeface="Impact" panose="020B0806030902050204" pitchFamily="34" charset="0"/>
                <a:sym typeface="+mn-ea"/>
              </a:rPr>
              <a:t>深度学习开发环境配置</a:t>
            </a:r>
            <a:endParaRPr lang="zh-CN" altLang="en-US" dirty="0">
              <a:solidFill>
                <a:schemeClr val="tx1"/>
              </a:solidFill>
            </a:endParaRPr>
          </a:p>
        </p:txBody>
      </p:sp>
      <p:sp>
        <p:nvSpPr>
          <p:cNvPr id="43" name="对角圆角矩形 42"/>
          <p:cNvSpPr/>
          <p:nvPr/>
        </p:nvSpPr>
        <p:spPr>
          <a:xfrm>
            <a:off x="2313797" y="4701503"/>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32" name="TextBox 6"/>
          <p:cNvSpPr txBox="1">
            <a:spLocks noChangeArrowheads="1"/>
          </p:cNvSpPr>
          <p:nvPr/>
        </p:nvSpPr>
        <p:spPr bwMode="auto">
          <a:xfrm>
            <a:off x="2986633" y="1706725"/>
            <a:ext cx="56528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zh-CN" altLang="en-US" sz="3600" dirty="0">
                <a:solidFill>
                  <a:schemeClr val="tx1"/>
                </a:solidFill>
                <a:latin typeface="Impact" panose="020B0806030902050204" pitchFamily="34" charset="0"/>
                <a:ea typeface="微软雅黑" panose="020B0503020204020204" pitchFamily="34" charset="-122"/>
              </a:rPr>
              <a:t>深度学习的背景</a:t>
            </a:r>
            <a:endParaRPr lang="zh-CN" altLang="en-US" sz="3600" dirty="0">
              <a:solidFill>
                <a:schemeClr val="tx1"/>
              </a:solidFill>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2986405" y="3185795"/>
            <a:ext cx="51187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zh-CN" altLang="en-US" sz="3600" dirty="0">
                <a:solidFill>
                  <a:schemeClr val="tx1"/>
                </a:solidFill>
                <a:latin typeface="Impact" panose="020B0806030902050204" pitchFamily="34" charset="0"/>
                <a:ea typeface="微软雅黑" panose="020B0503020204020204" pitchFamily="34" charset="-122"/>
              </a:rPr>
              <a:t>深度学习的</a:t>
            </a:r>
            <a:r>
              <a:rPr lang="zh-CN" altLang="en-US" sz="3600" dirty="0">
                <a:solidFill>
                  <a:schemeClr val="tx1"/>
                </a:solidFill>
                <a:latin typeface="Impact" panose="020B0806030902050204" pitchFamily="34" charset="0"/>
                <a:ea typeface="微软雅黑" panose="020B0503020204020204" pitchFamily="34" charset="-122"/>
                <a:sym typeface="+mn-ea"/>
              </a:rPr>
              <a:t>常用资源</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
        <p:nvSpPr>
          <p:cNvPr id="51" name="TextBox 10"/>
          <p:cNvSpPr txBox="1">
            <a:spLocks noChangeArrowheads="1"/>
          </p:cNvSpPr>
          <p:nvPr/>
        </p:nvSpPr>
        <p:spPr bwMode="auto">
          <a:xfrm>
            <a:off x="2986405" y="3963670"/>
            <a:ext cx="51181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04    </a:t>
            </a:r>
            <a:r>
              <a:rPr lang="zh-CN" altLang="en-US" sz="3600" dirty="0">
                <a:solidFill>
                  <a:schemeClr val="tx1"/>
                </a:solidFill>
                <a:latin typeface="Impact" panose="020B0806030902050204" pitchFamily="34" charset="0"/>
                <a:ea typeface="微软雅黑" panose="020B0503020204020204" pitchFamily="34" charset="-122"/>
              </a:rPr>
              <a:t>深度学习的</a:t>
            </a:r>
            <a:r>
              <a:rPr lang="zh-CN" altLang="en-US" sz="3600" dirty="0">
                <a:solidFill>
                  <a:schemeClr val="tx1"/>
                </a:solidFill>
                <a:latin typeface="Impact" panose="020B0806030902050204" pitchFamily="34" charset="0"/>
                <a:ea typeface="微软雅黑" panose="020B0503020204020204" pitchFamily="34" charset="-122"/>
                <a:sym typeface="+mn-ea"/>
              </a:rPr>
              <a:t>开发环境</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
        <p:nvSpPr>
          <p:cNvPr id="2" name="TextBox 6"/>
          <p:cNvSpPr txBox="1">
            <a:spLocks noChangeArrowheads="1"/>
          </p:cNvSpPr>
          <p:nvPr/>
        </p:nvSpPr>
        <p:spPr bwMode="auto">
          <a:xfrm>
            <a:off x="2986405" y="4750435"/>
            <a:ext cx="56064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algn="l" eaLnBrk="1" hangingPunct="1">
              <a:buClrTx/>
              <a:buSzTx/>
              <a:buFontTx/>
            </a:pPr>
            <a:r>
              <a:rPr lang="zh-CN" altLang="en-US" sz="3600" dirty="0">
                <a:solidFill>
                  <a:schemeClr val="bg1"/>
                </a:solidFill>
                <a:latin typeface="Impact" panose="020B0806030902050204" pitchFamily="34" charset="0"/>
              </a:rPr>
              <a:t>05    深度学习开发环境配置</a:t>
            </a:r>
            <a:endParaRPr lang="zh-CN" altLang="en-US" sz="3600" dirty="0">
              <a:solidFill>
                <a:schemeClr val="bg1"/>
              </a:solidFill>
              <a:latin typeface="Impact" panose="020B0806030902050204" pitchFamily="34" charset="0"/>
            </a:endParaRPr>
          </a:p>
        </p:txBody>
      </p:sp>
      <p:sp>
        <p:nvSpPr>
          <p:cNvPr id="6" name="TextBox 11"/>
          <p:cNvSpPr txBox="1">
            <a:spLocks noChangeArrowheads="1"/>
          </p:cNvSpPr>
          <p:nvPr/>
        </p:nvSpPr>
        <p:spPr bwMode="auto">
          <a:xfrm>
            <a:off x="2987040" y="5526405"/>
            <a:ext cx="52127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深度学习的开发</a:t>
            </a:r>
            <a:r>
              <a:rPr lang="zh-CN" altLang="zh-CN" sz="3600" dirty="0">
                <a:latin typeface="Impact" panose="020B0806030902050204" pitchFamily="34" charset="0"/>
                <a:ea typeface="微软雅黑" panose="020B0503020204020204" pitchFamily="34" charset="-122"/>
              </a:rPr>
              <a:t>流程</a:t>
            </a:r>
            <a:endParaRPr lang="zh-CN" altLang="en-US" sz="3600" dirty="0">
              <a:latin typeface="Impact" panose="020B0806030902050204" pitchFamily="34" charset="0"/>
              <a:ea typeface="微软雅黑" panose="020B0503020204020204" pitchFamily="34" charset="-122"/>
            </a:endParaRPr>
          </a:p>
        </p:txBody>
      </p:sp>
      <p:sp>
        <p:nvSpPr>
          <p:cNvPr id="7" name="TextBox 11"/>
          <p:cNvSpPr txBox="1">
            <a:spLocks noChangeArrowheads="1"/>
          </p:cNvSpPr>
          <p:nvPr/>
        </p:nvSpPr>
        <p:spPr bwMode="auto">
          <a:xfrm>
            <a:off x="2969895" y="2440940"/>
            <a:ext cx="430974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02    </a:t>
            </a:r>
            <a:r>
              <a:rPr lang="zh-CN" altLang="en-US" sz="3600" dirty="0">
                <a:solidFill>
                  <a:schemeClr val="tx1"/>
                </a:solidFill>
                <a:latin typeface="Impact" panose="020B0806030902050204" pitchFamily="34" charset="0"/>
                <a:ea typeface="微软雅黑" panose="020B0503020204020204" pitchFamily="34" charset="-122"/>
              </a:rPr>
              <a:t>深度学习的应用</a:t>
            </a:r>
            <a:endParaRPr lang="zh-CN" altLang="en-US" sz="3600" dirty="0">
              <a:solidFill>
                <a:schemeClr val="tx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68339" y="1668113"/>
            <a:ext cx="10787938" cy="1685526"/>
          </a:xfrm>
          <a:prstGeom prst="rect">
            <a:avLst/>
          </a:prstGeom>
        </p:spPr>
        <p:txBody>
          <a:bodyPr vert="horz" wrap="square" lIns="0" tIns="92710" rIns="0" bIns="0" rtlCol="0">
            <a:spAutoFit/>
          </a:bodyPr>
          <a:lstStyle/>
          <a:p>
            <a:pPr marL="0" marR="0" algn="just">
              <a:lnSpc>
                <a:spcPct val="150000"/>
              </a:lnSpc>
            </a:pPr>
            <a:r>
              <a:rPr lang="zh-CN" altLang="en-US" b="1" kern="100" dirty="0">
                <a:effectLst/>
                <a:latin typeface="Times New Roman" panose="02020603050405020304" pitchFamily="18" charset="0"/>
                <a:ea typeface="宋体" panose="02010600030101010101" pitchFamily="2" charset="-122"/>
              </a:rPr>
              <a:t>一、</a:t>
            </a:r>
            <a:r>
              <a:rPr lang="en-US" altLang="zh-CN" b="1" kern="100" dirty="0">
                <a:effectLst/>
                <a:latin typeface="Times New Roman" panose="02020603050405020304" pitchFamily="18" charset="0"/>
                <a:ea typeface="宋体" panose="02010600030101010101" pitchFamily="2" charset="-122"/>
              </a:rPr>
              <a:t>CUDA</a:t>
            </a:r>
            <a:r>
              <a:rPr lang="zh-CN" altLang="en-US" b="1" kern="100" dirty="0">
                <a:effectLst/>
                <a:latin typeface="宋体" panose="02010600030101010101" pitchFamily="2" charset="-122"/>
                <a:ea typeface="宋体" panose="02010600030101010101" pitchFamily="2" charset="-122"/>
              </a:rPr>
              <a:t>和</a:t>
            </a:r>
            <a:r>
              <a:rPr lang="en-US" altLang="zh-CN" b="1" kern="100" dirty="0" err="1">
                <a:effectLst/>
                <a:latin typeface="Times New Roman" panose="02020603050405020304" pitchFamily="18" charset="0"/>
                <a:ea typeface="宋体" panose="02010600030101010101" pitchFamily="2" charset="-122"/>
              </a:rPr>
              <a:t>cuDNN</a:t>
            </a:r>
            <a:r>
              <a:rPr lang="zh-CN" altLang="en-US" b="1" kern="100" dirty="0">
                <a:effectLst/>
                <a:latin typeface="宋体" panose="02010600030101010101" pitchFamily="2" charset="-122"/>
                <a:ea typeface="宋体" panose="02010600030101010101" pitchFamily="2" charset="-122"/>
              </a:rPr>
              <a:t>安装</a:t>
            </a:r>
            <a:endParaRPr lang="en-US" altLang="zh-CN" b="1" kern="100" dirty="0">
              <a:effectLst/>
              <a:latin typeface="宋体" panose="02010600030101010101" pitchFamily="2" charset="-122"/>
              <a:ea typeface="宋体" panose="02010600030101010101" pitchFamily="2" charset="-122"/>
            </a:endParaRPr>
          </a:p>
          <a:p>
            <a:pPr algn="just">
              <a:lnSpc>
                <a:spcPct val="150000"/>
              </a:lnSpc>
            </a:pP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英伟达官网：</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https://developer.nvidia.com</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参见：</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《Windows10 CUDA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cuDNN</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安装与测试</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.docx》</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ym typeface="+mn-ea"/>
              </a:rPr>
              <a:t>5.</a:t>
            </a:r>
            <a:r>
              <a:rPr lang="zh-CN" altLang="en-US" dirty="0">
                <a:sym typeface="+mn-ea"/>
              </a:rPr>
              <a:t>开发环境配置</a:t>
            </a:r>
            <a:endParaRPr lang="zh-CN" altLang="en-US"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68339" y="1668113"/>
            <a:ext cx="10787938" cy="1685526"/>
          </a:xfrm>
          <a:prstGeom prst="rect">
            <a:avLst/>
          </a:prstGeom>
        </p:spPr>
        <p:txBody>
          <a:bodyPr vert="horz" wrap="square" lIns="0" tIns="92710" rIns="0" bIns="0" rtlCol="0">
            <a:spAutoFit/>
          </a:bodyPr>
          <a:lstStyle/>
          <a:p>
            <a:pPr algn="just">
              <a:lnSpc>
                <a:spcPct val="150000"/>
              </a:lnSpc>
            </a:pPr>
            <a:r>
              <a:rPr lang="zh-CN" altLang="en-US" b="1" kern="100" dirty="0">
                <a:effectLst/>
                <a:latin typeface="Cambria" panose="02040503050406030204" pitchFamily="18" charset="0"/>
                <a:ea typeface="宋体" panose="02010600030101010101" pitchFamily="2" charset="-122"/>
                <a:cs typeface="Times New Roman" panose="02020603050405020304" pitchFamily="18" charset="0"/>
              </a:rPr>
              <a:t>二、</a:t>
            </a:r>
            <a:r>
              <a:rPr lang="en-US" altLang="zh-CN" b="1" kern="100" dirty="0" err="1">
                <a:effectLst/>
                <a:latin typeface="Cambria" panose="02040503050406030204" pitchFamily="18" charset="0"/>
                <a:ea typeface="宋体" panose="02010600030101010101" pitchFamily="2" charset="-122"/>
                <a:cs typeface="Times New Roman" panose="02020603050405020304" pitchFamily="18" charset="0"/>
              </a:rPr>
              <a:t>pytorch</a:t>
            </a: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安装</a:t>
            </a:r>
            <a:endParaRPr lang="en-US"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kern="1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pytorch</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官网：</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https://pytorch.org/</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参见：</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pytorch</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安装与测试</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.docx》</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t>5.</a:t>
            </a:r>
            <a:r>
              <a:rPr lang="zh-CN" altLang="en-US" dirty="0"/>
              <a:t>开发环境配置</a:t>
            </a:r>
            <a:endParaRPr lang="zh-CN" altLang="en-US" dirty="0">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latin typeface="Impact" panose="020B0806030902050204" pitchFamily="34" charset="0"/>
                <a:ea typeface="微软雅黑" panose="020B0503020204020204" pitchFamily="34" charset="-122"/>
                <a:sym typeface="+mn-ea"/>
              </a:rPr>
              <a:t>6</a:t>
            </a:r>
            <a:r>
              <a:rPr lang="en-US" altLang="zh-CN" dirty="0">
                <a:solidFill>
                  <a:schemeClr val="tx1"/>
                </a:solidFill>
              </a:rPr>
              <a:t>. </a:t>
            </a:r>
            <a:r>
              <a:rPr lang="zh-CN" altLang="en-US" dirty="0">
                <a:latin typeface="Impact" panose="020B0806030902050204" pitchFamily="34" charset="0"/>
                <a:sym typeface="+mn-ea"/>
              </a:rPr>
              <a:t>深度学习</a:t>
            </a:r>
            <a:r>
              <a:rPr lang="zh-CN" altLang="en-US" dirty="0">
                <a:latin typeface="Impact" panose="020B0806030902050204" pitchFamily="34" charset="0"/>
                <a:ea typeface="微软雅黑" panose="020B0503020204020204" pitchFamily="34" charset="-122"/>
                <a:sym typeface="+mn-ea"/>
              </a:rPr>
              <a:t>的开发</a:t>
            </a:r>
            <a:r>
              <a:rPr lang="zh-CN" altLang="zh-CN" dirty="0">
                <a:latin typeface="Impact" panose="020B0806030902050204" pitchFamily="34" charset="0"/>
                <a:ea typeface="微软雅黑" panose="020B0503020204020204" pitchFamily="34" charset="-122"/>
                <a:sym typeface="+mn-ea"/>
              </a:rPr>
              <a:t>流程</a:t>
            </a:r>
            <a:endParaRPr lang="zh-CN" altLang="en-US" dirty="0">
              <a:solidFill>
                <a:schemeClr val="tx1"/>
              </a:solidFill>
            </a:endParaRPr>
          </a:p>
        </p:txBody>
      </p:sp>
      <p:sp>
        <p:nvSpPr>
          <p:cNvPr id="43" name="对角圆角矩形 42"/>
          <p:cNvSpPr/>
          <p:nvPr/>
        </p:nvSpPr>
        <p:spPr>
          <a:xfrm>
            <a:off x="2313797" y="548953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32" name="TextBox 6"/>
          <p:cNvSpPr txBox="1">
            <a:spLocks noChangeArrowheads="1"/>
          </p:cNvSpPr>
          <p:nvPr/>
        </p:nvSpPr>
        <p:spPr bwMode="auto">
          <a:xfrm>
            <a:off x="2986633" y="1706725"/>
            <a:ext cx="56528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zh-CN" altLang="en-US" sz="3600" dirty="0">
                <a:solidFill>
                  <a:schemeClr val="tx1"/>
                </a:solidFill>
                <a:latin typeface="Impact" panose="020B0806030902050204" pitchFamily="34" charset="0"/>
                <a:ea typeface="微软雅黑" panose="020B0503020204020204" pitchFamily="34" charset="-122"/>
              </a:rPr>
              <a:t>深度学习的背景</a:t>
            </a:r>
            <a:endParaRPr lang="zh-CN" altLang="en-US" sz="3600" dirty="0">
              <a:solidFill>
                <a:schemeClr val="tx1"/>
              </a:solidFill>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2986405" y="3185795"/>
            <a:ext cx="51187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zh-CN" altLang="en-US" sz="3600" dirty="0">
                <a:solidFill>
                  <a:schemeClr val="tx1"/>
                </a:solidFill>
                <a:latin typeface="Impact" panose="020B0806030902050204" pitchFamily="34" charset="0"/>
                <a:ea typeface="微软雅黑" panose="020B0503020204020204" pitchFamily="34" charset="-122"/>
              </a:rPr>
              <a:t>深度学习的</a:t>
            </a:r>
            <a:r>
              <a:rPr lang="zh-CN" altLang="en-US" sz="3600" dirty="0">
                <a:solidFill>
                  <a:schemeClr val="tx1"/>
                </a:solidFill>
                <a:latin typeface="Impact" panose="020B0806030902050204" pitchFamily="34" charset="0"/>
                <a:ea typeface="微软雅黑" panose="020B0503020204020204" pitchFamily="34" charset="-122"/>
                <a:sym typeface="+mn-ea"/>
              </a:rPr>
              <a:t>常用资源</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
        <p:nvSpPr>
          <p:cNvPr id="51" name="TextBox 10"/>
          <p:cNvSpPr txBox="1">
            <a:spLocks noChangeArrowheads="1"/>
          </p:cNvSpPr>
          <p:nvPr/>
        </p:nvSpPr>
        <p:spPr bwMode="auto">
          <a:xfrm>
            <a:off x="2986405" y="3963670"/>
            <a:ext cx="51181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04    </a:t>
            </a:r>
            <a:r>
              <a:rPr lang="zh-CN" altLang="en-US" sz="3600" dirty="0">
                <a:solidFill>
                  <a:schemeClr val="tx1"/>
                </a:solidFill>
                <a:latin typeface="Impact" panose="020B0806030902050204" pitchFamily="34" charset="0"/>
                <a:ea typeface="微软雅黑" panose="020B0503020204020204" pitchFamily="34" charset="-122"/>
              </a:rPr>
              <a:t>深度学习的</a:t>
            </a:r>
            <a:r>
              <a:rPr lang="zh-CN" altLang="en-US" sz="3600" dirty="0">
                <a:solidFill>
                  <a:schemeClr val="tx1"/>
                </a:solidFill>
                <a:latin typeface="Impact" panose="020B0806030902050204" pitchFamily="34" charset="0"/>
                <a:ea typeface="微软雅黑" panose="020B0503020204020204" pitchFamily="34" charset="-122"/>
                <a:sym typeface="+mn-ea"/>
              </a:rPr>
              <a:t>开发环境</a:t>
            </a:r>
            <a:endParaRPr lang="zh-CN" altLang="en-US" sz="3600" dirty="0">
              <a:solidFill>
                <a:schemeClr val="tx1"/>
              </a:solidFill>
              <a:latin typeface="Impact" panose="020B0806030902050204" pitchFamily="34" charset="0"/>
              <a:ea typeface="微软雅黑" panose="020B0503020204020204" pitchFamily="34" charset="-122"/>
              <a:sym typeface="+mn-ea"/>
            </a:endParaRPr>
          </a:p>
        </p:txBody>
      </p:sp>
      <p:sp>
        <p:nvSpPr>
          <p:cNvPr id="2" name="TextBox 6"/>
          <p:cNvSpPr txBox="1">
            <a:spLocks noChangeArrowheads="1"/>
          </p:cNvSpPr>
          <p:nvPr/>
        </p:nvSpPr>
        <p:spPr bwMode="auto">
          <a:xfrm>
            <a:off x="2986405" y="4750435"/>
            <a:ext cx="56064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algn="l" eaLnBrk="1" hangingPunct="1">
              <a:buClrTx/>
              <a:buSzTx/>
              <a:buFontTx/>
            </a:pPr>
            <a:r>
              <a:rPr lang="zh-CN" altLang="en-US" sz="3600" dirty="0">
                <a:solidFill>
                  <a:schemeClr val="tx1"/>
                </a:solidFill>
                <a:latin typeface="Impact" panose="020B0806030902050204" pitchFamily="34" charset="0"/>
              </a:rPr>
              <a:t>05    深度学习开发环境配置</a:t>
            </a:r>
            <a:endParaRPr lang="zh-CN" altLang="en-US" sz="3600" dirty="0">
              <a:solidFill>
                <a:schemeClr val="tx1"/>
              </a:solidFill>
              <a:latin typeface="Impact" panose="020B0806030902050204" pitchFamily="34" charset="0"/>
            </a:endParaRPr>
          </a:p>
        </p:txBody>
      </p:sp>
      <p:sp>
        <p:nvSpPr>
          <p:cNvPr id="6" name="TextBox 11"/>
          <p:cNvSpPr txBox="1">
            <a:spLocks noChangeArrowheads="1"/>
          </p:cNvSpPr>
          <p:nvPr/>
        </p:nvSpPr>
        <p:spPr bwMode="auto">
          <a:xfrm>
            <a:off x="2987040" y="5526405"/>
            <a:ext cx="52127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bg1"/>
                </a:solidFill>
                <a:latin typeface="Impact" panose="020B0806030902050204" pitchFamily="34" charset="0"/>
                <a:ea typeface="微软雅黑" panose="020B0503020204020204" pitchFamily="34" charset="-122"/>
              </a:rPr>
              <a:t>06    </a:t>
            </a:r>
            <a:r>
              <a:rPr lang="zh-CN" altLang="en-US" sz="3600" dirty="0">
                <a:solidFill>
                  <a:schemeClr val="bg1"/>
                </a:solidFill>
                <a:latin typeface="Impact" panose="020B0806030902050204" pitchFamily="34" charset="0"/>
                <a:ea typeface="微软雅黑" panose="020B0503020204020204" pitchFamily="34" charset="-122"/>
              </a:rPr>
              <a:t>深度学习的开发</a:t>
            </a:r>
            <a:r>
              <a:rPr lang="zh-CN" altLang="zh-CN" sz="3600" dirty="0">
                <a:solidFill>
                  <a:schemeClr val="bg1"/>
                </a:solidFill>
                <a:latin typeface="Impact" panose="020B0806030902050204" pitchFamily="34" charset="0"/>
                <a:ea typeface="微软雅黑" panose="020B0503020204020204" pitchFamily="34" charset="-122"/>
              </a:rPr>
              <a:t>流程</a:t>
            </a:r>
            <a:endParaRPr lang="zh-CN" altLang="zh-CN" sz="3600" dirty="0">
              <a:solidFill>
                <a:schemeClr val="bg1"/>
              </a:solidFill>
              <a:latin typeface="Impact" panose="020B0806030902050204" pitchFamily="34" charset="0"/>
              <a:ea typeface="微软雅黑" panose="020B0503020204020204" pitchFamily="34" charset="-122"/>
            </a:endParaRPr>
          </a:p>
        </p:txBody>
      </p:sp>
      <p:sp>
        <p:nvSpPr>
          <p:cNvPr id="7" name="TextBox 11"/>
          <p:cNvSpPr txBox="1">
            <a:spLocks noChangeArrowheads="1"/>
          </p:cNvSpPr>
          <p:nvPr/>
        </p:nvSpPr>
        <p:spPr bwMode="auto">
          <a:xfrm>
            <a:off x="2969895" y="2440940"/>
            <a:ext cx="430974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p>
            <a:pPr eaLnBrk="1" hangingPunct="1"/>
            <a:r>
              <a:rPr lang="en-US" altLang="zh-CN" sz="3600" dirty="0">
                <a:solidFill>
                  <a:schemeClr val="tx1"/>
                </a:solidFill>
                <a:latin typeface="Impact" panose="020B0806030902050204" pitchFamily="34" charset="0"/>
                <a:ea typeface="微软雅黑" panose="020B0503020204020204" pitchFamily="34" charset="-122"/>
              </a:rPr>
              <a:t>02    </a:t>
            </a:r>
            <a:r>
              <a:rPr lang="zh-CN" altLang="en-US" sz="3600" dirty="0">
                <a:solidFill>
                  <a:schemeClr val="tx1"/>
                </a:solidFill>
                <a:latin typeface="Impact" panose="020B0806030902050204" pitchFamily="34" charset="0"/>
                <a:ea typeface="微软雅黑" panose="020B0503020204020204" pitchFamily="34" charset="-122"/>
              </a:rPr>
              <a:t>深度学习的应用</a:t>
            </a:r>
            <a:endParaRPr lang="zh-CN" altLang="en-US" sz="3600" dirty="0">
              <a:solidFill>
                <a:schemeClr val="tx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t>6.</a:t>
            </a:r>
            <a:r>
              <a:rPr lang="zh-CN" altLang="en-US" sz="3600" dirty="0">
                <a:latin typeface="Impact" panose="020B0806030902050204" pitchFamily="34" charset="0"/>
                <a:ea typeface="微软雅黑" panose="020B0503020204020204" pitchFamily="34" charset="-122"/>
              </a:rPr>
              <a:t>深度学习的开发</a:t>
            </a:r>
            <a:r>
              <a:rPr lang="zh-CN" altLang="zh-CN" sz="3600" dirty="0">
                <a:latin typeface="Impact" panose="020B0806030902050204" pitchFamily="34" charset="0"/>
                <a:ea typeface="微软雅黑" panose="020B0503020204020204" pitchFamily="34" charset="-122"/>
              </a:rPr>
              <a:t>流程</a:t>
            </a:r>
            <a:endParaRPr lang="zh-CN" altLang="en-US" dirty="0">
              <a:solidFill>
                <a:schemeClr val="tx1"/>
              </a:solidFill>
            </a:endParaRPr>
          </a:p>
        </p:txBody>
      </p:sp>
      <p:sp>
        <p:nvSpPr>
          <p:cNvPr id="3" name="矩形 2"/>
          <p:cNvSpPr/>
          <p:nvPr/>
        </p:nvSpPr>
        <p:spPr>
          <a:xfrm>
            <a:off x="668338" y="1397293"/>
            <a:ext cx="10819470" cy="4275145"/>
          </a:xfrm>
          <a:prstGeom prst="rect">
            <a:avLst/>
          </a:prstGeom>
        </p:spPr>
        <p:txBody>
          <a:bodyPr wrap="square">
            <a:spAutoFit/>
          </a:bodyPr>
          <a:lstStyle/>
          <a:p>
            <a:pPr>
              <a:lnSpc>
                <a:spcPts val="4000"/>
              </a:lnSpc>
              <a:spcBef>
                <a:spcPts val="600"/>
              </a:spcBef>
              <a:spcAft>
                <a:spcPts val="300"/>
              </a:spcAft>
            </a:pPr>
            <a:r>
              <a:rPr lang="zh-CN" altLang="en-US" sz="2000" b="1" i="0" dirty="0">
                <a:effectLst/>
                <a:latin typeface="inherit"/>
              </a:rPr>
              <a:t>一、问题定义与需求分析</a:t>
            </a:r>
            <a:endParaRPr lang="zh-CN" altLang="en-US" sz="2000" dirty="0"/>
          </a:p>
          <a:p>
            <a:pPr algn="l" fontAlgn="base">
              <a:lnSpc>
                <a:spcPts val="4000"/>
              </a:lnSpc>
              <a:spcBef>
                <a:spcPts val="600"/>
              </a:spcBef>
              <a:spcAft>
                <a:spcPts val="300"/>
              </a:spcAft>
            </a:pPr>
            <a:r>
              <a:rPr lang="en-US" altLang="zh-CN" sz="2000" dirty="0">
                <a:latin typeface="PingFang SC"/>
              </a:rPr>
              <a:t>1</a:t>
            </a:r>
            <a:r>
              <a:rPr lang="zh-CN" altLang="en-US" sz="2000" dirty="0">
                <a:latin typeface="PingFang SC"/>
              </a:rPr>
              <a:t>、</a:t>
            </a:r>
            <a:r>
              <a:rPr lang="zh-CN" altLang="en-US" sz="2000" b="1" i="0" dirty="0">
                <a:effectLst/>
                <a:latin typeface="inherit"/>
              </a:rPr>
              <a:t>明确任务类型​</a:t>
            </a:r>
            <a:endParaRPr lang="en-US" altLang="zh-CN" sz="2000" b="1" i="0" dirty="0">
              <a:effectLst/>
              <a:latin typeface="inherit"/>
            </a:endParaRPr>
          </a:p>
          <a:p>
            <a:pPr algn="l" fontAlgn="base">
              <a:lnSpc>
                <a:spcPts val="4000"/>
              </a:lnSpc>
              <a:spcBef>
                <a:spcPts val="600"/>
              </a:spcBef>
              <a:spcAft>
                <a:spcPts val="300"/>
              </a:spcAft>
            </a:pPr>
            <a:r>
              <a:rPr lang="en-US" altLang="zh-CN" sz="2000" b="1" i="0" dirty="0">
                <a:effectLst/>
                <a:latin typeface="inherit"/>
              </a:rPr>
              <a:t>         </a:t>
            </a:r>
            <a:r>
              <a:rPr lang="zh-CN" altLang="en-US" sz="2000" b="0" i="0" dirty="0">
                <a:effectLst/>
                <a:latin typeface="PingFang SC"/>
              </a:rPr>
              <a:t>确定是分类（如图像识别）、回归（如房价预测）还是生成任务（如文本创作）。</a:t>
            </a:r>
            <a:endParaRPr lang="zh-CN" altLang="en-US" sz="2000" b="0" i="0" dirty="0">
              <a:effectLst/>
              <a:latin typeface="PingFang SC"/>
            </a:endParaRPr>
          </a:p>
          <a:p>
            <a:pPr algn="l" fontAlgn="base">
              <a:lnSpc>
                <a:spcPts val="4000"/>
              </a:lnSpc>
              <a:spcBef>
                <a:spcPts val="300"/>
              </a:spcBef>
              <a:spcAft>
                <a:spcPts val="300"/>
              </a:spcAft>
            </a:pPr>
            <a:r>
              <a:rPr lang="en-US" altLang="zh-CN" sz="2000" dirty="0">
                <a:latin typeface="PingFang SC"/>
              </a:rPr>
              <a:t>2</a:t>
            </a:r>
            <a:r>
              <a:rPr lang="zh-CN" altLang="en-US" sz="2000" dirty="0">
                <a:latin typeface="PingFang SC"/>
              </a:rPr>
              <a:t>、</a:t>
            </a:r>
            <a:r>
              <a:rPr lang="zh-CN" altLang="en-US" sz="2000" b="1" i="0" dirty="0">
                <a:effectLst/>
                <a:latin typeface="inherit"/>
              </a:rPr>
              <a:t>输入输出定义​</a:t>
            </a:r>
            <a:r>
              <a:rPr lang="zh-CN" altLang="en-US" sz="2000" b="0" i="0" dirty="0">
                <a:effectLst/>
                <a:latin typeface="PingFang SC"/>
              </a:rPr>
              <a:t>​</a:t>
            </a:r>
            <a:endParaRPr lang="en-US" altLang="zh-CN" sz="2000" b="0" i="0" dirty="0">
              <a:effectLst/>
              <a:latin typeface="PingFang SC"/>
            </a:endParaRPr>
          </a:p>
          <a:p>
            <a:pPr algn="l" fontAlgn="base">
              <a:lnSpc>
                <a:spcPts val="4000"/>
              </a:lnSpc>
              <a:spcBef>
                <a:spcPts val="300"/>
              </a:spcBef>
              <a:spcAft>
                <a:spcPts val="300"/>
              </a:spcAft>
            </a:pPr>
            <a:r>
              <a:rPr lang="en-US" altLang="zh-CN" sz="2000" dirty="0">
                <a:latin typeface="PingFang SC"/>
              </a:rPr>
              <a:t>         </a:t>
            </a:r>
            <a:r>
              <a:rPr lang="zh-CN" altLang="en-US" sz="2000" b="0" i="0" dirty="0">
                <a:effectLst/>
                <a:latin typeface="PingFang SC"/>
              </a:rPr>
              <a:t>明确模型输入（如</a:t>
            </a:r>
            <a:r>
              <a:rPr lang="en-US" altLang="zh-CN" sz="2000" b="0" i="0" dirty="0">
                <a:effectLst/>
                <a:latin typeface="PingFang SC"/>
              </a:rPr>
              <a:t>RGB</a:t>
            </a:r>
            <a:r>
              <a:rPr lang="zh-CN" altLang="en-US" sz="2000" b="0" i="0" dirty="0">
                <a:effectLst/>
                <a:latin typeface="PingFang SC"/>
              </a:rPr>
              <a:t>图像、时序数据）和输出（如类别标签、数值预测）。</a:t>
            </a:r>
            <a:endParaRPr lang="zh-CN" altLang="en-US" sz="2000" b="0" i="0" dirty="0">
              <a:effectLst/>
              <a:latin typeface="PingFang SC"/>
            </a:endParaRPr>
          </a:p>
          <a:p>
            <a:pPr algn="l" fontAlgn="base">
              <a:lnSpc>
                <a:spcPts val="4000"/>
              </a:lnSpc>
              <a:spcBef>
                <a:spcPts val="300"/>
              </a:spcBef>
              <a:spcAft>
                <a:spcPts val="1200"/>
              </a:spcAft>
            </a:pPr>
            <a:r>
              <a:rPr lang="en-US" altLang="zh-CN" sz="2000" dirty="0">
                <a:latin typeface="PingFang SC"/>
              </a:rPr>
              <a:t>3</a:t>
            </a:r>
            <a:r>
              <a:rPr lang="zh-CN" altLang="en-US" sz="2000" dirty="0">
                <a:latin typeface="PingFang SC"/>
              </a:rPr>
              <a:t>、</a:t>
            </a:r>
            <a:r>
              <a:rPr lang="zh-CN" altLang="en-US" sz="2000" b="1" i="0" dirty="0">
                <a:effectLst/>
                <a:latin typeface="inherit"/>
              </a:rPr>
              <a:t>可行性评估​</a:t>
            </a:r>
            <a:endParaRPr lang="en-US" altLang="zh-CN" sz="2000" dirty="0">
              <a:latin typeface="PingFang SC"/>
            </a:endParaRPr>
          </a:p>
          <a:p>
            <a:pPr algn="l" fontAlgn="base">
              <a:lnSpc>
                <a:spcPts val="4000"/>
              </a:lnSpc>
              <a:spcBef>
                <a:spcPts val="300"/>
              </a:spcBef>
              <a:spcAft>
                <a:spcPts val="1200"/>
              </a:spcAft>
            </a:pPr>
            <a:r>
              <a:rPr lang="en-US" altLang="zh-CN" sz="2000" b="0" i="0" dirty="0">
                <a:effectLst/>
                <a:latin typeface="PingFang SC"/>
              </a:rPr>
              <a:t>         </a:t>
            </a:r>
            <a:r>
              <a:rPr lang="zh-CN" altLang="en-US" sz="2000" b="0" i="0" dirty="0">
                <a:effectLst/>
                <a:latin typeface="PingFang SC"/>
              </a:rPr>
              <a:t>分析数据规模、硬件资源（如</a:t>
            </a:r>
            <a:r>
              <a:rPr lang="en-US" altLang="zh-CN" sz="2000" b="0" i="0" dirty="0">
                <a:effectLst/>
                <a:latin typeface="PingFang SC"/>
              </a:rPr>
              <a:t>GPU/TPU</a:t>
            </a:r>
            <a:r>
              <a:rPr lang="zh-CN" altLang="en-US" sz="2000" b="0" i="0" dirty="0">
                <a:effectLst/>
                <a:latin typeface="PingFang SC"/>
              </a:rPr>
              <a:t>支持）和框架适配性</a:t>
            </a:r>
            <a:r>
              <a:rPr lang="en-US" altLang="zh-CN" sz="2000" b="0" i="0" dirty="0">
                <a:effectLst/>
                <a:latin typeface="PingFang SC"/>
              </a:rPr>
              <a:t>(TensorFlow/</a:t>
            </a:r>
            <a:r>
              <a:rPr lang="en-US" altLang="zh-CN" sz="2000" b="0" i="0" dirty="0" err="1">
                <a:effectLst/>
                <a:latin typeface="PingFang SC"/>
              </a:rPr>
              <a:t>PyTorch</a:t>
            </a:r>
            <a:r>
              <a:rPr lang="en-US" altLang="zh-CN" sz="2000" dirty="0">
                <a:latin typeface="PingFang SC"/>
              </a:rPr>
              <a:t>)</a:t>
            </a:r>
            <a:r>
              <a:rPr lang="zh-CN" altLang="en-US" sz="2000" b="0" i="0" dirty="0">
                <a:effectLst/>
                <a:latin typeface="PingFang SC"/>
              </a:rPr>
              <a:t>。</a:t>
            </a:r>
            <a:endParaRPr lang="zh-CN" altLang="en-US" sz="2000" b="0" i="0" dirty="0">
              <a:effectLst/>
              <a:latin typeface="PingFang SC"/>
            </a:endParaRPr>
          </a:p>
        </p:txBody>
      </p:sp>
    </p:spTree>
  </p:cSld>
  <p:clrMapOvr>
    <a:masterClrMapping/>
  </p:clrMapOvr>
  <p:transition advTm="8005"/>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ym typeface="+mn-ea"/>
              </a:rPr>
              <a:t>6.</a:t>
            </a:r>
            <a:r>
              <a:rPr lang="zh-CN" altLang="en-US" dirty="0">
                <a:latin typeface="Impact" panose="020B0806030902050204" pitchFamily="34" charset="0"/>
                <a:ea typeface="微软雅黑" panose="020B0503020204020204" pitchFamily="34" charset="-122"/>
                <a:sym typeface="+mn-ea"/>
              </a:rPr>
              <a:t>深度学习的开发</a:t>
            </a:r>
            <a:r>
              <a:rPr lang="zh-CN" altLang="zh-CN" dirty="0">
                <a:latin typeface="Impact" panose="020B0806030902050204" pitchFamily="34" charset="0"/>
                <a:ea typeface="微软雅黑" panose="020B0503020204020204" pitchFamily="34" charset="-122"/>
                <a:sym typeface="+mn-ea"/>
              </a:rPr>
              <a:t>流程</a:t>
            </a:r>
            <a:endParaRPr lang="zh-CN" altLang="en-US" dirty="0">
              <a:solidFill>
                <a:schemeClr val="tx1"/>
              </a:solidFill>
            </a:endParaRPr>
          </a:p>
        </p:txBody>
      </p:sp>
      <p:sp>
        <p:nvSpPr>
          <p:cNvPr id="3" name="矩形 2"/>
          <p:cNvSpPr/>
          <p:nvPr/>
        </p:nvSpPr>
        <p:spPr>
          <a:xfrm>
            <a:off x="668338" y="1344741"/>
            <a:ext cx="10851000" cy="5477510"/>
          </a:xfrm>
          <a:prstGeom prst="rect">
            <a:avLst/>
          </a:prstGeom>
        </p:spPr>
        <p:txBody>
          <a:bodyPr wrap="square">
            <a:spAutoFit/>
          </a:bodyPr>
          <a:lstStyle/>
          <a:p>
            <a:pPr fontAlgn="base">
              <a:lnSpc>
                <a:spcPts val="3500"/>
              </a:lnSpc>
              <a:spcBef>
                <a:spcPts val="0"/>
              </a:spcBef>
              <a:spcAft>
                <a:spcPts val="0"/>
              </a:spcAft>
              <a:buNone/>
            </a:pPr>
            <a:r>
              <a:rPr lang="zh-CN" altLang="en-US" sz="2000" b="1" i="0" dirty="0">
                <a:effectLst/>
                <a:cs typeface="Arial" panose="020B0604020202020204" pitchFamily="34" charset="0"/>
              </a:rPr>
              <a:t>​</a:t>
            </a:r>
            <a:r>
              <a:rPr lang="zh-CN" altLang="en-US" sz="2000" b="1" i="0" dirty="0">
                <a:effectLst/>
                <a:cs typeface="Arial" panose="020B0604020202020204" pitchFamily="34" charset="0"/>
              </a:rPr>
              <a:t>​​</a:t>
            </a:r>
            <a:r>
              <a:rPr lang="zh-CN" altLang="en-US" sz="2000" b="1" dirty="0">
                <a:solidFill>
                  <a:schemeClr val="tx1"/>
                </a:solidFill>
                <a:cs typeface="Arial" panose="020B0604020202020204" pitchFamily="34" charset="0"/>
              </a:rPr>
              <a:t>二、数据准备与预处理​​ </a:t>
            </a:r>
            <a:endParaRPr lang="en-US" altLang="zh-CN" sz="2000" b="1" dirty="0">
              <a:solidFill>
                <a:schemeClr val="tx1"/>
              </a:solidFill>
              <a:cs typeface="Arial" panose="020B0604020202020204" pitchFamily="34" charset="0"/>
            </a:endParaRPr>
          </a:p>
          <a:p>
            <a:pPr fontAlgn="base">
              <a:lnSpc>
                <a:spcPts val="3500"/>
              </a:lnSpc>
              <a:spcBef>
                <a:spcPts val="0"/>
              </a:spcBef>
              <a:spcAft>
                <a:spcPts val="0"/>
              </a:spcAft>
              <a:buNone/>
            </a:pPr>
            <a:r>
              <a:rPr lang="en-US" altLang="zh-CN" sz="2000" b="1" i="0" dirty="0">
                <a:effectLst/>
                <a:cs typeface="Arial" panose="020B0604020202020204" pitchFamily="34" charset="0"/>
              </a:rPr>
              <a:t>1</a:t>
            </a:r>
            <a:r>
              <a:rPr lang="zh-CN" altLang="en-US" sz="2000" b="1" i="0" dirty="0">
                <a:effectLst/>
                <a:cs typeface="Arial" panose="020B0604020202020204" pitchFamily="34" charset="0"/>
              </a:rPr>
              <a:t>、数据收集</a:t>
            </a:r>
            <a:endParaRPr lang="zh-CN" altLang="en-US" sz="2000" b="1"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使用公开数据集（如</a:t>
            </a:r>
            <a:r>
              <a:rPr lang="en-US" altLang="zh-CN" sz="2000" b="0" i="0" dirty="0">
                <a:effectLst/>
                <a:cs typeface="Arial" panose="020B0604020202020204" pitchFamily="34" charset="0"/>
              </a:rPr>
              <a:t>ImageNet</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Kaggle</a:t>
            </a:r>
            <a:r>
              <a:rPr lang="zh-CN" altLang="en-US" sz="2000" b="0" i="0" dirty="0">
                <a:effectLst/>
                <a:cs typeface="Arial" panose="020B0604020202020204" pitchFamily="34" charset="0"/>
              </a:rPr>
              <a:t>）或自行采集（网络爬虫、传感器）。</a:t>
            </a:r>
            <a:endParaRPr lang="zh-CN" altLang="en-US" sz="2000" b="0"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注重数据多样性（如不同光照、角度的图像）和代表性（覆盖实际应用场景）。</a:t>
            </a:r>
            <a:endParaRPr lang="zh-CN" altLang="en-US" sz="2000" b="0" i="0" dirty="0">
              <a:effectLst/>
              <a:cs typeface="Arial" panose="020B0604020202020204" pitchFamily="34" charset="0"/>
            </a:endParaRPr>
          </a:p>
          <a:p>
            <a:pPr fontAlgn="base">
              <a:lnSpc>
                <a:spcPts val="3500"/>
              </a:lnSpc>
              <a:spcBef>
                <a:spcPts val="0"/>
              </a:spcBef>
              <a:spcAft>
                <a:spcPts val="0"/>
              </a:spcAft>
              <a:buNone/>
            </a:pPr>
            <a:r>
              <a:rPr lang="zh-CN" altLang="en-US" sz="2000" b="1" i="0" dirty="0">
                <a:effectLst/>
                <a:cs typeface="Arial" panose="020B0604020202020204" pitchFamily="34" charset="0"/>
              </a:rPr>
              <a:t>​​</a:t>
            </a:r>
            <a:r>
              <a:rPr lang="en-US" altLang="zh-CN" sz="2000" b="1" i="0" dirty="0">
                <a:effectLst/>
                <a:cs typeface="Arial" panose="020B0604020202020204" pitchFamily="34" charset="0"/>
              </a:rPr>
              <a:t>2</a:t>
            </a:r>
            <a:r>
              <a:rPr lang="zh-CN" altLang="en-US" sz="2000" b="1" i="0" dirty="0">
                <a:effectLst/>
                <a:cs typeface="Arial" panose="020B0604020202020204" pitchFamily="34" charset="0"/>
              </a:rPr>
              <a:t>、数据清洗</a:t>
            </a:r>
            <a:endParaRPr lang="zh-CN" altLang="en-US" sz="2000" b="1"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处理缺失值（填充或删除）、异常值（阈值过滤）。</a:t>
            </a:r>
            <a:endParaRPr lang="zh-CN" altLang="en-US" sz="2000" b="0"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文本数据需去除停用词，图像数据需调整分辨率。</a:t>
            </a:r>
            <a:endParaRPr lang="zh-CN" altLang="en-US" sz="2000" b="0" i="0" dirty="0">
              <a:effectLst/>
              <a:cs typeface="Arial" panose="020B0604020202020204" pitchFamily="34" charset="0"/>
            </a:endParaRPr>
          </a:p>
          <a:p>
            <a:pPr fontAlgn="base">
              <a:lnSpc>
                <a:spcPts val="3500"/>
              </a:lnSpc>
              <a:spcBef>
                <a:spcPts val="0"/>
              </a:spcBef>
              <a:spcAft>
                <a:spcPts val="0"/>
              </a:spcAft>
              <a:buNone/>
            </a:pPr>
            <a:r>
              <a:rPr lang="zh-CN" altLang="en-US" sz="2000" b="1" i="0" dirty="0">
                <a:effectLst/>
                <a:cs typeface="Arial" panose="020B0604020202020204" pitchFamily="34" charset="0"/>
              </a:rPr>
              <a:t>​​</a:t>
            </a:r>
            <a:r>
              <a:rPr lang="en-US" altLang="zh-CN" sz="2000" b="1" i="0" dirty="0">
                <a:effectLst/>
                <a:cs typeface="Arial" panose="020B0604020202020204" pitchFamily="34" charset="0"/>
              </a:rPr>
              <a:t>3</a:t>
            </a:r>
            <a:r>
              <a:rPr lang="zh-CN" altLang="en-US" sz="2000" b="1" i="0" dirty="0">
                <a:effectLst/>
                <a:cs typeface="Arial" panose="020B0604020202020204" pitchFamily="34" charset="0"/>
              </a:rPr>
              <a:t>、数据增强</a:t>
            </a:r>
            <a:endParaRPr lang="zh-CN" altLang="en-US" sz="2000" b="1"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图像：旋转、裁剪、添加噪声。</a:t>
            </a:r>
            <a:endParaRPr lang="zh-CN" altLang="en-US" sz="2000" b="0"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文本：同义词替换、随机遮蔽。</a:t>
            </a:r>
            <a:endParaRPr lang="zh-CN" altLang="en-US" sz="2000" b="0" i="0" dirty="0">
              <a:effectLst/>
              <a:cs typeface="Arial" panose="020B0604020202020204" pitchFamily="34" charset="0"/>
            </a:endParaRPr>
          </a:p>
          <a:p>
            <a:pPr fontAlgn="base">
              <a:lnSpc>
                <a:spcPts val="3500"/>
              </a:lnSpc>
              <a:spcBef>
                <a:spcPts val="0"/>
              </a:spcBef>
              <a:spcAft>
                <a:spcPts val="0"/>
              </a:spcAft>
              <a:buNone/>
            </a:pPr>
            <a:r>
              <a:rPr lang="zh-CN" altLang="en-US" sz="2000" b="1" i="0" dirty="0">
                <a:effectLst/>
                <a:cs typeface="Arial" panose="020B0604020202020204" pitchFamily="34" charset="0"/>
              </a:rPr>
              <a:t>​​</a:t>
            </a:r>
            <a:r>
              <a:rPr lang="en-US" altLang="zh-CN" sz="2000" b="1" i="0" dirty="0">
                <a:effectLst/>
                <a:cs typeface="Arial" panose="020B0604020202020204" pitchFamily="34" charset="0"/>
              </a:rPr>
              <a:t>4</a:t>
            </a:r>
            <a:r>
              <a:rPr lang="zh-CN" altLang="en-US" sz="2000" b="1" i="0" dirty="0">
                <a:effectLst/>
                <a:cs typeface="Arial" panose="020B0604020202020204" pitchFamily="34" charset="0"/>
              </a:rPr>
              <a:t>、数据划分</a:t>
            </a:r>
            <a:endParaRPr lang="zh-CN" altLang="en-US" sz="2000" b="1" i="0" dirty="0">
              <a:effectLst/>
              <a:cs typeface="Arial" panose="020B0604020202020204" pitchFamily="34" charset="0"/>
            </a:endParaRPr>
          </a:p>
          <a:p>
            <a:pPr fontAlgn="base">
              <a:lnSpc>
                <a:spcPts val="3500"/>
              </a:lnSpc>
              <a:spcBef>
                <a:spcPts val="0"/>
              </a:spcBef>
              <a:spcAft>
                <a:spcPts val="0"/>
              </a:spcAft>
              <a:buNone/>
            </a:pPr>
            <a:r>
              <a:rPr lang="zh-CN" altLang="en-US" sz="2000" dirty="0">
                <a:cs typeface="Arial" panose="020B0604020202020204" pitchFamily="34" charset="0"/>
              </a:rPr>
              <a:t>    </a:t>
            </a:r>
            <a:r>
              <a:rPr lang="en-US" altLang="zh-CN" sz="2000" dirty="0">
                <a:cs typeface="Arial" panose="020B0604020202020204" pitchFamily="34" charset="0"/>
              </a:rPr>
              <a:t>  </a:t>
            </a:r>
            <a:r>
              <a:rPr lang="zh-CN" altLang="en-US" sz="2000" dirty="0">
                <a:cs typeface="Arial" panose="020B0604020202020204" pitchFamily="34" charset="0"/>
              </a:rPr>
              <a:t>按比例划分训练集（</a:t>
            </a:r>
            <a:r>
              <a:rPr lang="en-US" altLang="zh-CN" sz="2000" dirty="0">
                <a:cs typeface="Arial" panose="020B0604020202020204" pitchFamily="34" charset="0"/>
              </a:rPr>
              <a:t>70%</a:t>
            </a:r>
            <a:r>
              <a:rPr lang="zh-CN" altLang="en-US" sz="2000" dirty="0">
                <a:cs typeface="Arial" panose="020B0604020202020204" pitchFamily="34" charset="0"/>
              </a:rPr>
              <a:t>）、验证集（</a:t>
            </a:r>
            <a:r>
              <a:rPr lang="en-US" altLang="zh-CN" sz="2000" dirty="0">
                <a:cs typeface="Arial" panose="020B0604020202020204" pitchFamily="34" charset="0"/>
              </a:rPr>
              <a:t>20%</a:t>
            </a:r>
            <a:r>
              <a:rPr lang="zh-CN" altLang="en-US" sz="2000" dirty="0">
                <a:cs typeface="Arial" panose="020B0604020202020204" pitchFamily="34" charset="0"/>
              </a:rPr>
              <a:t>）、测试集（</a:t>
            </a:r>
            <a:r>
              <a:rPr lang="en-US" altLang="zh-CN" sz="2000" dirty="0">
                <a:cs typeface="Arial" panose="020B0604020202020204" pitchFamily="34" charset="0"/>
              </a:rPr>
              <a:t>10%</a:t>
            </a:r>
            <a:r>
              <a:rPr lang="zh-CN" altLang="en-US" sz="2000" dirty="0">
                <a:cs typeface="Arial" panose="020B0604020202020204" pitchFamily="34" charset="0"/>
              </a:rPr>
              <a:t>），避免数据泄漏。</a:t>
            </a:r>
            <a:endParaRPr lang="zh-CN" altLang="en-US" sz="2000" dirty="0">
              <a:cs typeface="Arial" panose="020B0604020202020204" pitchFamily="34" charset="0"/>
            </a:endParaRPr>
          </a:p>
        </p:txBody>
      </p:sp>
    </p:spTree>
  </p:cSld>
  <p:clrMapOvr>
    <a:masterClrMapping/>
  </p:clrMapOvr>
  <p:transition advTm="8005"/>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ym typeface="+mn-ea"/>
              </a:rPr>
              <a:t>6.</a:t>
            </a:r>
            <a:r>
              <a:rPr lang="zh-CN" altLang="en-US" dirty="0">
                <a:latin typeface="Impact" panose="020B0806030902050204" pitchFamily="34" charset="0"/>
                <a:ea typeface="微软雅黑" panose="020B0503020204020204" pitchFamily="34" charset="-122"/>
                <a:sym typeface="+mn-ea"/>
              </a:rPr>
              <a:t>深度学习的开发</a:t>
            </a:r>
            <a:r>
              <a:rPr lang="zh-CN" altLang="zh-CN" dirty="0">
                <a:latin typeface="Impact" panose="020B0806030902050204" pitchFamily="34" charset="0"/>
                <a:ea typeface="微软雅黑" panose="020B0503020204020204" pitchFamily="34" charset="-122"/>
                <a:sym typeface="+mn-ea"/>
              </a:rPr>
              <a:t>流程</a:t>
            </a:r>
            <a:endParaRPr lang="zh-CN" altLang="en-US" dirty="0">
              <a:solidFill>
                <a:schemeClr val="tx1"/>
              </a:solidFill>
            </a:endParaRPr>
          </a:p>
        </p:txBody>
      </p:sp>
      <p:sp>
        <p:nvSpPr>
          <p:cNvPr id="3" name="矩形 2"/>
          <p:cNvSpPr/>
          <p:nvPr/>
        </p:nvSpPr>
        <p:spPr>
          <a:xfrm>
            <a:off x="668337" y="1281680"/>
            <a:ext cx="10861511" cy="5477510"/>
          </a:xfrm>
          <a:prstGeom prst="rect">
            <a:avLst/>
          </a:prstGeom>
        </p:spPr>
        <p:txBody>
          <a:bodyPr wrap="square">
            <a:spAutoFit/>
          </a:bodyPr>
          <a:lstStyle/>
          <a:p>
            <a:pPr fontAlgn="base">
              <a:lnSpc>
                <a:spcPts val="3500"/>
              </a:lnSpc>
              <a:spcBef>
                <a:spcPts val="0"/>
              </a:spcBef>
              <a:spcAft>
                <a:spcPts val="0"/>
              </a:spcAft>
              <a:buNone/>
            </a:pPr>
            <a:r>
              <a:rPr lang="zh-CN" altLang="en-US" sz="2000" b="1" dirty="0">
                <a:solidFill>
                  <a:schemeClr val="tx1"/>
                </a:solidFill>
                <a:cs typeface="Arial" panose="020B0604020202020204" pitchFamily="34" charset="0"/>
              </a:rPr>
              <a:t>三、模型构建与训练</a:t>
            </a:r>
            <a:endParaRPr lang="en-US" altLang="zh-CN" sz="2000" b="1" dirty="0">
              <a:solidFill>
                <a:schemeClr val="tx1"/>
              </a:solidFill>
              <a:cs typeface="Arial" panose="020B0604020202020204" pitchFamily="34" charset="0"/>
            </a:endParaRPr>
          </a:p>
          <a:p>
            <a:pPr fontAlgn="base">
              <a:lnSpc>
                <a:spcPts val="3500"/>
              </a:lnSpc>
              <a:spcBef>
                <a:spcPts val="0"/>
              </a:spcBef>
              <a:spcAft>
                <a:spcPts val="0"/>
              </a:spcAft>
              <a:buNone/>
            </a:pPr>
            <a:r>
              <a:rPr lang="en-US" altLang="zh-CN" sz="2000" b="1" i="0" dirty="0">
                <a:effectLst/>
                <a:cs typeface="Arial" panose="020B0604020202020204" pitchFamily="34" charset="0"/>
              </a:rPr>
              <a:t>1</a:t>
            </a:r>
            <a:r>
              <a:rPr lang="zh-CN" altLang="en-US" sz="2000" b="1" i="0" dirty="0">
                <a:effectLst/>
                <a:cs typeface="Arial" panose="020B0604020202020204" pitchFamily="34" charset="0"/>
              </a:rPr>
              <a:t>、模型选择</a:t>
            </a:r>
            <a:endParaRPr lang="zh-CN" altLang="en-US" sz="2000" b="1"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a:t>
            </a:r>
            <a:r>
              <a:rPr lang="en-US" altLang="zh-CN" sz="2000" b="0" i="0" dirty="0">
                <a:effectLst/>
                <a:cs typeface="Arial" panose="020B0604020202020204" pitchFamily="34" charset="0"/>
              </a:rPr>
              <a:t>CNN​​</a:t>
            </a:r>
            <a:r>
              <a:rPr lang="zh-CN" altLang="en-US" sz="2000" b="0" i="0" dirty="0">
                <a:effectLst/>
                <a:cs typeface="Arial" panose="020B0604020202020204" pitchFamily="34" charset="0"/>
              </a:rPr>
              <a:t>：图像处理（如</a:t>
            </a:r>
            <a:r>
              <a:rPr lang="en-US" altLang="zh-CN" sz="2000" b="0" i="0" dirty="0" err="1">
                <a:effectLst/>
                <a:cs typeface="Arial" panose="020B0604020202020204" pitchFamily="34" charset="0"/>
              </a:rPr>
              <a:t>ResNet</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VGG</a:t>
            </a:r>
            <a:r>
              <a:rPr lang="zh-CN" altLang="en-US" sz="2000" b="0" i="0" dirty="0">
                <a:effectLst/>
                <a:cs typeface="Arial" panose="020B0604020202020204" pitchFamily="34" charset="0"/>
              </a:rPr>
              <a:t>）。</a:t>
            </a:r>
            <a:endParaRPr lang="zh-CN" altLang="en-US" sz="2000" b="0"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a:t>
            </a:r>
            <a:r>
              <a:rPr lang="en-US" altLang="zh-CN" sz="2000" b="0" i="0" dirty="0">
                <a:effectLst/>
                <a:cs typeface="Arial" panose="020B0604020202020204" pitchFamily="34" charset="0"/>
              </a:rPr>
              <a:t>RNN/LSTM​​</a:t>
            </a:r>
            <a:r>
              <a:rPr lang="zh-CN" altLang="en-US" sz="2000" b="0" i="0" dirty="0">
                <a:effectLst/>
                <a:cs typeface="Arial" panose="020B0604020202020204" pitchFamily="34" charset="0"/>
              </a:rPr>
              <a:t>：时序数据（如股票预测）。</a:t>
            </a:r>
            <a:endParaRPr lang="zh-CN" altLang="en-US" sz="2000" b="0"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a:t>
            </a:r>
            <a:r>
              <a:rPr lang="en-US" altLang="zh-CN" sz="2000" b="0" i="0" dirty="0">
                <a:effectLst/>
                <a:cs typeface="Arial" panose="020B0604020202020204" pitchFamily="34" charset="0"/>
              </a:rPr>
              <a:t>Transformer​​</a:t>
            </a:r>
            <a:r>
              <a:rPr lang="zh-CN" altLang="en-US" sz="2000" b="0" i="0" dirty="0">
                <a:effectLst/>
                <a:cs typeface="Arial" panose="020B0604020202020204" pitchFamily="34" charset="0"/>
              </a:rPr>
              <a:t>：自然语言处理（如</a:t>
            </a:r>
            <a:r>
              <a:rPr lang="en-US" altLang="zh-CN" sz="2000" b="0" i="0" dirty="0">
                <a:effectLst/>
                <a:cs typeface="Arial" panose="020B0604020202020204" pitchFamily="34" charset="0"/>
              </a:rPr>
              <a:t>BERT</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GPT</a:t>
            </a:r>
            <a:r>
              <a:rPr lang="zh-CN" altLang="en-US" sz="2000" b="0" i="0" dirty="0">
                <a:effectLst/>
                <a:cs typeface="Arial" panose="020B0604020202020204" pitchFamily="34" charset="0"/>
              </a:rPr>
              <a:t>）。</a:t>
            </a:r>
            <a:endParaRPr lang="zh-CN" altLang="en-US" sz="2000" b="0" i="0" dirty="0">
              <a:effectLst/>
              <a:cs typeface="Arial" panose="020B0604020202020204" pitchFamily="34" charset="0"/>
            </a:endParaRPr>
          </a:p>
          <a:p>
            <a:pPr fontAlgn="base">
              <a:lnSpc>
                <a:spcPts val="3500"/>
              </a:lnSpc>
              <a:spcBef>
                <a:spcPts val="0"/>
              </a:spcBef>
              <a:spcAft>
                <a:spcPts val="0"/>
              </a:spcAft>
              <a:buNone/>
            </a:pPr>
            <a:r>
              <a:rPr lang="zh-CN" altLang="en-US" sz="2000" b="1" i="0" dirty="0">
                <a:effectLst/>
                <a:cs typeface="Arial" panose="020B0604020202020204" pitchFamily="34" charset="0"/>
              </a:rPr>
              <a:t>​​</a:t>
            </a:r>
            <a:r>
              <a:rPr lang="en-US" altLang="zh-CN" sz="2000" b="1" i="0" dirty="0">
                <a:effectLst/>
                <a:cs typeface="Arial" panose="020B0604020202020204" pitchFamily="34" charset="0"/>
              </a:rPr>
              <a:t>2</a:t>
            </a:r>
            <a:r>
              <a:rPr lang="zh-CN" altLang="en-US" sz="2000" b="1" i="0" dirty="0">
                <a:effectLst/>
                <a:cs typeface="Arial" panose="020B0604020202020204" pitchFamily="34" charset="0"/>
              </a:rPr>
              <a:t>、模型搭建</a:t>
            </a:r>
            <a:endParaRPr lang="zh-CN" altLang="en-US" sz="2000" b="1"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使用</a:t>
            </a:r>
            <a:r>
              <a:rPr lang="en-US" altLang="zh-CN" sz="2000" b="0" i="0" dirty="0" err="1">
                <a:effectLst/>
                <a:cs typeface="Arial" panose="020B0604020202020204" pitchFamily="34" charset="0"/>
              </a:rPr>
              <a:t>Keras</a:t>
            </a:r>
            <a:r>
              <a:rPr lang="en-US" altLang="zh-CN" sz="2000" b="0" i="0" dirty="0">
                <a:effectLst/>
                <a:cs typeface="Arial" panose="020B0604020202020204" pitchFamily="34" charset="0"/>
              </a:rPr>
              <a:t>/TensorFlow</a:t>
            </a:r>
            <a:r>
              <a:rPr lang="zh-CN" altLang="en-US" sz="2000" b="0" i="0" dirty="0">
                <a:effectLst/>
                <a:cs typeface="Arial" panose="020B0604020202020204" pitchFamily="34" charset="0"/>
              </a:rPr>
              <a:t>高阶</a:t>
            </a:r>
            <a:r>
              <a:rPr lang="en-US" altLang="zh-CN" sz="2000" b="0" i="0" dirty="0">
                <a:effectLst/>
                <a:cs typeface="Arial" panose="020B0604020202020204" pitchFamily="34" charset="0"/>
              </a:rPr>
              <a:t>API</a:t>
            </a:r>
            <a:r>
              <a:rPr lang="zh-CN" altLang="en-US" sz="2000" b="0" i="0" dirty="0">
                <a:effectLst/>
                <a:cs typeface="Arial" panose="020B0604020202020204" pitchFamily="34" charset="0"/>
              </a:rPr>
              <a:t>快速构建网络层。</a:t>
            </a:r>
            <a:endParaRPr lang="zh-CN" altLang="en-US" sz="2000" b="0"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核心组件：输入层、隐藏层（激活函数如</a:t>
            </a:r>
            <a:r>
              <a:rPr lang="en-US" altLang="zh-CN" sz="2000" b="0" i="0" dirty="0" err="1">
                <a:effectLst/>
                <a:cs typeface="Arial" panose="020B0604020202020204" pitchFamily="34" charset="0"/>
              </a:rPr>
              <a:t>ReLU</a:t>
            </a:r>
            <a:r>
              <a:rPr lang="zh-CN" altLang="en-US" sz="2000" b="0" i="0" dirty="0">
                <a:effectLst/>
                <a:cs typeface="Arial" panose="020B0604020202020204" pitchFamily="34" charset="0"/>
              </a:rPr>
              <a:t>）、输出层（</a:t>
            </a:r>
            <a:r>
              <a:rPr lang="en-US" altLang="zh-CN" sz="2000" b="0" i="0" dirty="0" err="1">
                <a:effectLst/>
                <a:cs typeface="Arial" panose="020B0604020202020204" pitchFamily="34" charset="0"/>
              </a:rPr>
              <a:t>Softmax</a:t>
            </a:r>
            <a:r>
              <a:rPr lang="en-US" altLang="zh-CN" sz="2000" b="0" i="0" dirty="0">
                <a:effectLst/>
                <a:cs typeface="Arial" panose="020B0604020202020204" pitchFamily="34" charset="0"/>
              </a:rPr>
              <a:t>/Sigmoid</a:t>
            </a:r>
            <a:r>
              <a:rPr lang="zh-CN" altLang="en-US" sz="2000" b="0" i="0" dirty="0">
                <a:effectLst/>
                <a:cs typeface="Arial" panose="020B0604020202020204" pitchFamily="34" charset="0"/>
              </a:rPr>
              <a:t>）。</a:t>
            </a:r>
            <a:endParaRPr lang="zh-CN" altLang="en-US" sz="2000" b="0" i="0" dirty="0">
              <a:effectLst/>
              <a:cs typeface="Arial" panose="020B0604020202020204" pitchFamily="34" charset="0"/>
            </a:endParaRPr>
          </a:p>
          <a:p>
            <a:pPr fontAlgn="base">
              <a:lnSpc>
                <a:spcPts val="3500"/>
              </a:lnSpc>
              <a:spcBef>
                <a:spcPts val="0"/>
              </a:spcBef>
              <a:spcAft>
                <a:spcPts val="0"/>
              </a:spcAft>
              <a:buNone/>
            </a:pPr>
            <a:r>
              <a:rPr lang="zh-CN" altLang="en-US" sz="2000" b="1" i="0" dirty="0">
                <a:effectLst/>
                <a:cs typeface="Arial" panose="020B0604020202020204" pitchFamily="34" charset="0"/>
              </a:rPr>
              <a:t>​​</a:t>
            </a:r>
            <a:r>
              <a:rPr lang="en-US" altLang="zh-CN" sz="2000" b="1" i="0" dirty="0">
                <a:effectLst/>
                <a:cs typeface="Arial" panose="020B0604020202020204" pitchFamily="34" charset="0"/>
              </a:rPr>
              <a:t>3</a:t>
            </a:r>
            <a:r>
              <a:rPr lang="zh-CN" altLang="en-US" sz="2000" b="1" i="0" dirty="0">
                <a:effectLst/>
                <a:cs typeface="Arial" panose="020B0604020202020204" pitchFamily="34" charset="0"/>
              </a:rPr>
              <a:t>、训练配置</a:t>
            </a:r>
            <a:endParaRPr lang="zh-CN" altLang="en-US" sz="2000" b="1"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优化器选择：</a:t>
            </a:r>
            <a:r>
              <a:rPr lang="en-US" altLang="zh-CN" sz="2000" b="0" i="0" dirty="0">
                <a:effectLst/>
                <a:cs typeface="Arial" panose="020B0604020202020204" pitchFamily="34" charset="0"/>
              </a:rPr>
              <a:t>Adam</a:t>
            </a:r>
            <a:r>
              <a:rPr lang="zh-CN" altLang="en-US" sz="2000" b="0" i="0" dirty="0">
                <a:effectLst/>
                <a:cs typeface="Arial" panose="020B0604020202020204" pitchFamily="34" charset="0"/>
              </a:rPr>
              <a:t>（通用）、</a:t>
            </a:r>
            <a:r>
              <a:rPr lang="en-US" altLang="zh-CN" sz="2000" b="0" i="0" dirty="0">
                <a:effectLst/>
                <a:cs typeface="Arial" panose="020B0604020202020204" pitchFamily="34" charset="0"/>
              </a:rPr>
              <a:t>SGD</a:t>
            </a:r>
            <a:r>
              <a:rPr lang="zh-CN" altLang="en-US" sz="2000" b="0" i="0" dirty="0">
                <a:effectLst/>
                <a:cs typeface="Arial" panose="020B0604020202020204" pitchFamily="34" charset="0"/>
              </a:rPr>
              <a:t>（需调学习率）。</a:t>
            </a:r>
            <a:endParaRPr lang="zh-CN" altLang="en-US" sz="2000" b="0"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损失函数：交叉熵（分类）、均方误差（回归）。</a:t>
            </a:r>
            <a:endParaRPr lang="zh-CN" altLang="en-US" sz="2000" b="0" i="0" dirty="0">
              <a:effectLst/>
              <a:cs typeface="Arial" panose="020B0604020202020204" pitchFamily="34" charset="0"/>
            </a:endParaRPr>
          </a:p>
          <a:p>
            <a:pPr lvl="1">
              <a:lnSpc>
                <a:spcPts val="3500"/>
              </a:lnSpc>
              <a:spcBef>
                <a:spcPts val="0"/>
              </a:spcBef>
              <a:spcAft>
                <a:spcPts val="0"/>
              </a:spcAft>
            </a:pPr>
            <a:r>
              <a:rPr lang="zh-CN" altLang="en-US" sz="2000" b="0" i="0" dirty="0">
                <a:effectLst/>
                <a:cs typeface="Arial" panose="020B0604020202020204" pitchFamily="34" charset="0"/>
              </a:rPr>
              <a:t>超参数设置：学习率（</a:t>
            </a:r>
            <a:r>
              <a:rPr lang="en-US" altLang="zh-CN" sz="2000" b="0" i="0" dirty="0">
                <a:effectLst/>
                <a:cs typeface="Arial" panose="020B0604020202020204" pitchFamily="34" charset="0"/>
              </a:rPr>
              <a:t>0.001-0.0001</a:t>
            </a:r>
            <a:r>
              <a:rPr lang="zh-CN" altLang="en-US" sz="2000" b="0" i="0" dirty="0">
                <a:effectLst/>
                <a:cs typeface="Arial" panose="020B0604020202020204" pitchFamily="34" charset="0"/>
              </a:rPr>
              <a:t>）、批次大小（</a:t>
            </a:r>
            <a:r>
              <a:rPr lang="en-US" altLang="zh-CN" sz="2000" b="0" i="0" dirty="0">
                <a:effectLst/>
                <a:cs typeface="Arial" panose="020B0604020202020204" pitchFamily="34" charset="0"/>
              </a:rPr>
              <a:t>32-256</a:t>
            </a:r>
            <a:r>
              <a:rPr lang="zh-CN" altLang="en-US" sz="2000" b="0" i="0" dirty="0">
                <a:effectLst/>
                <a:cs typeface="Arial" panose="020B0604020202020204" pitchFamily="34" charset="0"/>
              </a:rPr>
              <a:t>）。</a:t>
            </a:r>
            <a:endParaRPr lang="zh-CN" altLang="en-US" sz="2000" b="0" i="0" dirty="0">
              <a:effectLst/>
              <a:cs typeface="Arial" panose="020B0604020202020204" pitchFamily="34" charset="0"/>
            </a:endParaRPr>
          </a:p>
        </p:txBody>
      </p:sp>
    </p:spTree>
  </p:cSld>
  <p:clrMapOvr>
    <a:masterClrMapping/>
  </p:clrMapOvr>
  <p:transition advTm="8005"/>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ym typeface="+mn-ea"/>
              </a:rPr>
              <a:t>6.</a:t>
            </a:r>
            <a:r>
              <a:rPr lang="zh-CN" altLang="en-US" dirty="0">
                <a:latin typeface="Impact" panose="020B0806030902050204" pitchFamily="34" charset="0"/>
                <a:ea typeface="微软雅黑" panose="020B0503020204020204" pitchFamily="34" charset="-122"/>
                <a:sym typeface="+mn-ea"/>
              </a:rPr>
              <a:t>深度学习的开发</a:t>
            </a:r>
            <a:r>
              <a:rPr lang="zh-CN" altLang="zh-CN" dirty="0">
                <a:latin typeface="Impact" panose="020B0806030902050204" pitchFamily="34" charset="0"/>
                <a:ea typeface="微软雅黑" panose="020B0503020204020204" pitchFamily="34" charset="-122"/>
                <a:sym typeface="+mn-ea"/>
              </a:rPr>
              <a:t>流程</a:t>
            </a:r>
            <a:endParaRPr lang="zh-CN" altLang="en-US" dirty="0">
              <a:solidFill>
                <a:schemeClr val="tx1"/>
              </a:solidFill>
            </a:endParaRPr>
          </a:p>
        </p:txBody>
      </p:sp>
      <p:sp>
        <p:nvSpPr>
          <p:cNvPr id="3" name="矩形 2"/>
          <p:cNvSpPr/>
          <p:nvPr/>
        </p:nvSpPr>
        <p:spPr>
          <a:xfrm>
            <a:off x="761444" y="1533927"/>
            <a:ext cx="10669111" cy="4707890"/>
          </a:xfrm>
          <a:prstGeom prst="rect">
            <a:avLst/>
          </a:prstGeom>
        </p:spPr>
        <p:txBody>
          <a:bodyPr wrap="square">
            <a:spAutoFit/>
          </a:bodyPr>
          <a:lstStyle/>
          <a:p>
            <a:pPr fontAlgn="base">
              <a:lnSpc>
                <a:spcPts val="4000"/>
              </a:lnSpc>
              <a:spcBef>
                <a:spcPts val="0"/>
              </a:spcBef>
              <a:spcAft>
                <a:spcPts val="0"/>
              </a:spcAft>
              <a:buNone/>
            </a:pPr>
            <a:r>
              <a:rPr lang="zh-CN" altLang="en-US" sz="2000" b="1" i="0" dirty="0">
                <a:effectLst/>
                <a:cs typeface="Arial" panose="020B0604020202020204" pitchFamily="34" charset="0"/>
              </a:rPr>
              <a:t>​​</a:t>
            </a:r>
            <a:r>
              <a:rPr lang="zh-CN" altLang="en-US" sz="2000" b="1" dirty="0">
                <a:solidFill>
                  <a:schemeClr val="tx1"/>
                </a:solidFill>
                <a:cs typeface="Arial" panose="020B0604020202020204" pitchFamily="34" charset="0"/>
              </a:rPr>
              <a:t>四、模型调优与验证​​ </a:t>
            </a:r>
            <a:endParaRPr lang="en-US" altLang="zh-CN" sz="2000" b="1" dirty="0">
              <a:solidFill>
                <a:schemeClr val="tx1"/>
              </a:solidFill>
              <a:cs typeface="Arial" panose="020B0604020202020204" pitchFamily="34" charset="0"/>
            </a:endParaRPr>
          </a:p>
          <a:p>
            <a:pPr fontAlgn="base">
              <a:lnSpc>
                <a:spcPts val="4000"/>
              </a:lnSpc>
              <a:spcBef>
                <a:spcPts val="0"/>
              </a:spcBef>
              <a:spcAft>
                <a:spcPts val="0"/>
              </a:spcAft>
              <a:buNone/>
            </a:pPr>
            <a:r>
              <a:rPr lang="en-US" altLang="zh-CN" sz="2000" b="1" i="0" dirty="0">
                <a:effectLst/>
                <a:cs typeface="Arial" panose="020B0604020202020204" pitchFamily="34" charset="0"/>
              </a:rPr>
              <a:t>1</a:t>
            </a:r>
            <a:r>
              <a:rPr lang="zh-CN" altLang="en-US" sz="2000" b="1" i="0" dirty="0">
                <a:effectLst/>
                <a:cs typeface="Arial" panose="020B0604020202020204" pitchFamily="34" charset="0"/>
              </a:rPr>
              <a:t>、训练监控</a:t>
            </a:r>
            <a:endParaRPr lang="zh-CN" altLang="en-US" sz="2000" b="1"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跟踪训练</a:t>
            </a:r>
            <a:r>
              <a:rPr lang="en-US" altLang="zh-CN" sz="2000" b="0" i="0" dirty="0">
                <a:effectLst/>
                <a:cs typeface="Arial" panose="020B0604020202020204" pitchFamily="34" charset="0"/>
              </a:rPr>
              <a:t>/</a:t>
            </a:r>
            <a:r>
              <a:rPr lang="zh-CN" altLang="en-US" sz="2000" b="0" i="0" dirty="0">
                <a:effectLst/>
                <a:cs typeface="Arial" panose="020B0604020202020204" pitchFamily="34" charset="0"/>
              </a:rPr>
              <a:t>验证集的损失和准确率曲线，识别过拟合（验证集性能下降）。</a:t>
            </a:r>
            <a:endParaRPr lang="zh-CN" altLang="en-US" sz="2000" b="0"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使用</a:t>
            </a:r>
            <a:r>
              <a:rPr lang="en-US" altLang="zh-CN" sz="2000" b="0" i="0" dirty="0" err="1">
                <a:effectLst/>
                <a:cs typeface="Arial" panose="020B0604020202020204" pitchFamily="34" charset="0"/>
              </a:rPr>
              <a:t>TensorBoard</a:t>
            </a:r>
            <a:r>
              <a:rPr lang="zh-CN" altLang="en-US" sz="2000" b="0" i="0" dirty="0">
                <a:effectLst/>
                <a:cs typeface="Arial" panose="020B0604020202020204" pitchFamily="34" charset="0"/>
              </a:rPr>
              <a:t>可视化训练过程。</a:t>
            </a:r>
            <a:endParaRPr lang="zh-CN" altLang="en-US" sz="2000" b="0" i="0" dirty="0">
              <a:effectLst/>
              <a:cs typeface="Arial" panose="020B0604020202020204" pitchFamily="34" charset="0"/>
            </a:endParaRPr>
          </a:p>
          <a:p>
            <a:pPr fontAlgn="base">
              <a:lnSpc>
                <a:spcPts val="4000"/>
              </a:lnSpc>
              <a:spcBef>
                <a:spcPts val="0"/>
              </a:spcBef>
              <a:spcAft>
                <a:spcPts val="0"/>
              </a:spcAft>
              <a:buNone/>
            </a:pPr>
            <a:r>
              <a:rPr lang="zh-CN" altLang="en-US" sz="2000" b="1" i="0" dirty="0">
                <a:effectLst/>
                <a:cs typeface="Arial" panose="020B0604020202020204" pitchFamily="34" charset="0"/>
              </a:rPr>
              <a:t>​​</a:t>
            </a:r>
            <a:r>
              <a:rPr lang="en-US" altLang="zh-CN" sz="2000" b="1" i="0" dirty="0">
                <a:effectLst/>
                <a:cs typeface="Arial" panose="020B0604020202020204" pitchFamily="34" charset="0"/>
              </a:rPr>
              <a:t>2</a:t>
            </a:r>
            <a:r>
              <a:rPr lang="zh-CN" altLang="en-US" sz="2000" b="1" i="0" dirty="0">
                <a:effectLst/>
                <a:cs typeface="Arial" panose="020B0604020202020204" pitchFamily="34" charset="0"/>
              </a:rPr>
              <a:t>、调优策略</a:t>
            </a:r>
            <a:endParaRPr lang="zh-CN" altLang="en-US" sz="2000" b="1"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​​正则化：添加</a:t>
            </a:r>
            <a:r>
              <a:rPr lang="en-US" altLang="zh-CN" sz="2000" b="0" i="0" dirty="0">
                <a:effectLst/>
                <a:cs typeface="Arial" panose="020B0604020202020204" pitchFamily="34" charset="0"/>
              </a:rPr>
              <a:t>Dropout</a:t>
            </a:r>
            <a:r>
              <a:rPr lang="zh-CN" altLang="en-US" sz="2000" b="0" i="0" dirty="0">
                <a:effectLst/>
                <a:cs typeface="Arial" panose="020B0604020202020204" pitchFamily="34" charset="0"/>
              </a:rPr>
              <a:t>层（概率</a:t>
            </a:r>
            <a:r>
              <a:rPr lang="en-US" altLang="zh-CN" sz="2000" b="0" i="0" dirty="0">
                <a:effectLst/>
                <a:cs typeface="Arial" panose="020B0604020202020204" pitchFamily="34" charset="0"/>
              </a:rPr>
              <a:t>0.5</a:t>
            </a:r>
            <a:r>
              <a:rPr lang="zh-CN" altLang="en-US" sz="2000" b="0" i="0" dirty="0">
                <a:effectLst/>
                <a:cs typeface="Arial" panose="020B0604020202020204" pitchFamily="34" charset="0"/>
              </a:rPr>
              <a:t>）或</a:t>
            </a:r>
            <a:r>
              <a:rPr lang="en-US" altLang="zh-CN" sz="2000" b="0" i="0" dirty="0">
                <a:effectLst/>
                <a:cs typeface="Arial" panose="020B0604020202020204" pitchFamily="34" charset="0"/>
              </a:rPr>
              <a:t>L2</a:t>
            </a:r>
            <a:r>
              <a:rPr lang="zh-CN" altLang="en-US" sz="2000" b="0" i="0" dirty="0">
                <a:effectLst/>
                <a:cs typeface="Arial" panose="020B0604020202020204" pitchFamily="34" charset="0"/>
              </a:rPr>
              <a:t>正则化。</a:t>
            </a:r>
            <a:endParaRPr lang="zh-CN" altLang="en-US" sz="2000" b="0"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​​早停（</a:t>
            </a:r>
            <a:r>
              <a:rPr lang="en-US" altLang="zh-CN" sz="2000" b="0" i="0" dirty="0">
                <a:effectLst/>
                <a:cs typeface="Arial" panose="020B0604020202020204" pitchFamily="34" charset="0"/>
              </a:rPr>
              <a:t>Early Stopping</a:t>
            </a:r>
            <a:r>
              <a:rPr lang="zh-CN" altLang="en-US" sz="2000" b="0" i="0" dirty="0">
                <a:effectLst/>
                <a:cs typeface="Arial" panose="020B0604020202020204" pitchFamily="34" charset="0"/>
              </a:rPr>
              <a:t>）：当验证损失连续</a:t>
            </a:r>
            <a:r>
              <a:rPr lang="en-US" altLang="zh-CN" sz="2000" b="0" i="0" dirty="0">
                <a:effectLst/>
                <a:cs typeface="Arial" panose="020B0604020202020204" pitchFamily="34" charset="0"/>
              </a:rPr>
              <a:t>3</a:t>
            </a:r>
            <a:r>
              <a:rPr lang="zh-CN" altLang="en-US" sz="2000" b="0" i="0" dirty="0">
                <a:effectLst/>
                <a:cs typeface="Arial" panose="020B0604020202020204" pitchFamily="34" charset="0"/>
              </a:rPr>
              <a:t>轮不下降时终止训练。</a:t>
            </a:r>
            <a:endParaRPr lang="zh-CN" altLang="en-US" sz="2000" b="0"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​​学习率调度：动态调整学习率（如</a:t>
            </a:r>
            <a:r>
              <a:rPr lang="en-US" altLang="zh-CN" sz="2000" b="0" i="0" dirty="0" err="1">
                <a:effectLst/>
                <a:cs typeface="Arial" panose="020B0604020202020204" pitchFamily="34" charset="0"/>
              </a:rPr>
              <a:t>ReduceLROnPlateau</a:t>
            </a:r>
            <a:r>
              <a:rPr lang="zh-CN" altLang="en-US" sz="2000" b="0" i="0" dirty="0">
                <a:effectLst/>
                <a:cs typeface="Arial" panose="020B0604020202020204" pitchFamily="34" charset="0"/>
              </a:rPr>
              <a:t>）。</a:t>
            </a:r>
            <a:endParaRPr lang="zh-CN" altLang="en-US" sz="2000" b="0"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​​交叉验证：</a:t>
            </a:r>
            <a:r>
              <a:rPr lang="en-US" altLang="zh-CN" sz="2000" b="0" i="0" dirty="0">
                <a:effectLst/>
                <a:cs typeface="Arial" panose="020B0604020202020204" pitchFamily="34" charset="0"/>
              </a:rPr>
              <a:t>K</a:t>
            </a:r>
            <a:r>
              <a:rPr lang="zh-CN" altLang="en-US" sz="2000" b="0" i="0" dirty="0">
                <a:effectLst/>
                <a:cs typeface="Arial" panose="020B0604020202020204" pitchFamily="34" charset="0"/>
              </a:rPr>
              <a:t>折交叉验证（如</a:t>
            </a:r>
            <a:r>
              <a:rPr lang="en-US" altLang="zh-CN" sz="2000" b="0" i="0" dirty="0">
                <a:effectLst/>
                <a:cs typeface="Arial" panose="020B0604020202020204" pitchFamily="34" charset="0"/>
              </a:rPr>
              <a:t>K=5</a:t>
            </a:r>
            <a:r>
              <a:rPr lang="zh-CN" altLang="en-US" sz="2000" b="0" i="0" dirty="0">
                <a:effectLst/>
                <a:cs typeface="Arial" panose="020B0604020202020204" pitchFamily="34" charset="0"/>
              </a:rPr>
              <a:t>）提升模型稳定性。</a:t>
            </a:r>
            <a:endParaRPr lang="zh-CN" altLang="en-US" sz="2000" b="0" i="0" dirty="0">
              <a:effectLst/>
              <a:cs typeface="Arial" panose="020B0604020202020204" pitchFamily="34" charset="0"/>
            </a:endParaRPr>
          </a:p>
        </p:txBody>
      </p:sp>
    </p:spTree>
  </p:cSld>
  <p:clrMapOvr>
    <a:masterClrMapping/>
  </p:clrMapOvr>
  <p:transition advTm="8005"/>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ym typeface="+mn-ea"/>
              </a:rPr>
              <a:t>6.</a:t>
            </a:r>
            <a:r>
              <a:rPr lang="zh-CN" altLang="en-US" dirty="0">
                <a:latin typeface="Impact" panose="020B0806030902050204" pitchFamily="34" charset="0"/>
                <a:ea typeface="微软雅黑" panose="020B0503020204020204" pitchFamily="34" charset="-122"/>
                <a:sym typeface="+mn-ea"/>
              </a:rPr>
              <a:t>深度学习的开发</a:t>
            </a:r>
            <a:r>
              <a:rPr lang="zh-CN" altLang="zh-CN" dirty="0">
                <a:latin typeface="Impact" panose="020B0806030902050204" pitchFamily="34" charset="0"/>
                <a:ea typeface="微软雅黑" panose="020B0503020204020204" pitchFamily="34" charset="-122"/>
                <a:sym typeface="+mn-ea"/>
              </a:rPr>
              <a:t>流程</a:t>
            </a:r>
            <a:endParaRPr lang="zh-CN" altLang="en-US" dirty="0">
              <a:solidFill>
                <a:schemeClr val="tx1"/>
              </a:solidFill>
            </a:endParaRPr>
          </a:p>
        </p:txBody>
      </p:sp>
      <p:sp>
        <p:nvSpPr>
          <p:cNvPr id="3" name="矩形 2"/>
          <p:cNvSpPr/>
          <p:nvPr/>
        </p:nvSpPr>
        <p:spPr>
          <a:xfrm>
            <a:off x="668338" y="1218617"/>
            <a:ext cx="10893041" cy="5734050"/>
          </a:xfrm>
          <a:prstGeom prst="rect">
            <a:avLst/>
          </a:prstGeom>
        </p:spPr>
        <p:txBody>
          <a:bodyPr wrap="square">
            <a:spAutoFit/>
          </a:bodyPr>
          <a:lstStyle/>
          <a:p>
            <a:pPr fontAlgn="base">
              <a:lnSpc>
                <a:spcPts val="4000"/>
              </a:lnSpc>
              <a:spcBef>
                <a:spcPts val="0"/>
              </a:spcBef>
              <a:spcAft>
                <a:spcPts val="0"/>
              </a:spcAft>
              <a:buNone/>
            </a:pPr>
            <a:r>
              <a:rPr lang="zh-CN" altLang="en-US" sz="2000" b="1" i="0" dirty="0">
                <a:effectLst/>
                <a:cs typeface="Arial" panose="020B0604020202020204" pitchFamily="34" charset="0"/>
              </a:rPr>
              <a:t>​​</a:t>
            </a:r>
            <a:r>
              <a:rPr lang="zh-CN" altLang="en-US" sz="2000" b="1" dirty="0">
                <a:solidFill>
                  <a:schemeClr val="tx1"/>
                </a:solidFill>
                <a:cs typeface="Arial" panose="020B0604020202020204" pitchFamily="34" charset="0"/>
              </a:rPr>
              <a:t>五、模型评估与部署​​ </a:t>
            </a:r>
            <a:endParaRPr lang="en-US" altLang="zh-CN" sz="2000" b="1" dirty="0">
              <a:solidFill>
                <a:schemeClr val="tx1"/>
              </a:solidFill>
              <a:cs typeface="Arial" panose="020B0604020202020204" pitchFamily="34" charset="0"/>
            </a:endParaRPr>
          </a:p>
          <a:p>
            <a:pPr fontAlgn="base">
              <a:lnSpc>
                <a:spcPts val="4000"/>
              </a:lnSpc>
              <a:spcBef>
                <a:spcPts val="0"/>
              </a:spcBef>
              <a:spcAft>
                <a:spcPts val="0"/>
              </a:spcAft>
              <a:buNone/>
            </a:pPr>
            <a:r>
              <a:rPr lang="en-US" altLang="zh-CN" sz="2000" b="1" i="0" dirty="0">
                <a:effectLst/>
                <a:cs typeface="Arial" panose="020B0604020202020204" pitchFamily="34" charset="0"/>
              </a:rPr>
              <a:t>1</a:t>
            </a:r>
            <a:r>
              <a:rPr lang="zh-CN" altLang="en-US" sz="2000" b="1" i="0" dirty="0">
                <a:effectLst/>
                <a:cs typeface="Arial" panose="020B0604020202020204" pitchFamily="34" charset="0"/>
              </a:rPr>
              <a:t>、性能评估</a:t>
            </a:r>
            <a:endParaRPr lang="zh-CN" altLang="en-US" sz="2000" b="1"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​​分类任务：准确率、精确率、召回率、</a:t>
            </a:r>
            <a:r>
              <a:rPr lang="en-US" altLang="zh-CN" sz="2000" b="0" i="0" dirty="0">
                <a:effectLst/>
                <a:cs typeface="Arial" panose="020B0604020202020204" pitchFamily="34" charset="0"/>
              </a:rPr>
              <a:t>F1</a:t>
            </a:r>
            <a:r>
              <a:rPr lang="zh-CN" altLang="en-US" sz="2000" b="0" i="0" dirty="0">
                <a:effectLst/>
                <a:cs typeface="Arial" panose="020B0604020202020204" pitchFamily="34" charset="0"/>
              </a:rPr>
              <a:t>分数。</a:t>
            </a:r>
            <a:endParaRPr lang="zh-CN" altLang="en-US" sz="2000" b="0"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​​回归任务：均方根误差（</a:t>
            </a:r>
            <a:r>
              <a:rPr lang="en-US" altLang="zh-CN" sz="2000" b="0" i="0" dirty="0">
                <a:effectLst/>
                <a:cs typeface="Arial" panose="020B0604020202020204" pitchFamily="34" charset="0"/>
              </a:rPr>
              <a:t>RMSE</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R²</a:t>
            </a:r>
            <a:r>
              <a:rPr lang="zh-CN" altLang="en-US" sz="2000" b="0" i="0" dirty="0">
                <a:effectLst/>
                <a:cs typeface="Arial" panose="020B0604020202020204" pitchFamily="34" charset="0"/>
              </a:rPr>
              <a:t>分数。</a:t>
            </a:r>
            <a:endParaRPr lang="zh-CN" altLang="en-US" sz="2000" b="0" i="0" dirty="0">
              <a:effectLst/>
              <a:cs typeface="Arial" panose="020B0604020202020204" pitchFamily="34" charset="0"/>
            </a:endParaRPr>
          </a:p>
          <a:p>
            <a:pPr fontAlgn="base">
              <a:lnSpc>
                <a:spcPts val="4000"/>
              </a:lnSpc>
              <a:spcBef>
                <a:spcPts val="0"/>
              </a:spcBef>
              <a:spcAft>
                <a:spcPts val="0"/>
              </a:spcAft>
              <a:buNone/>
            </a:pPr>
            <a:r>
              <a:rPr lang="zh-CN" altLang="en-US" sz="2000" b="1" i="0" dirty="0">
                <a:effectLst/>
                <a:cs typeface="Arial" panose="020B0604020202020204" pitchFamily="34" charset="0"/>
              </a:rPr>
              <a:t>​​</a:t>
            </a:r>
            <a:r>
              <a:rPr lang="en-US" altLang="zh-CN" sz="2000" b="1" i="0" dirty="0">
                <a:effectLst/>
                <a:cs typeface="Arial" panose="020B0604020202020204" pitchFamily="34" charset="0"/>
              </a:rPr>
              <a:t>2</a:t>
            </a:r>
            <a:r>
              <a:rPr lang="zh-CN" altLang="en-US" sz="2000" b="1" i="0" dirty="0">
                <a:effectLst/>
                <a:cs typeface="Arial" panose="020B0604020202020204" pitchFamily="34" charset="0"/>
              </a:rPr>
              <a:t>、模型优化</a:t>
            </a:r>
            <a:endParaRPr lang="zh-CN" altLang="en-US" sz="2000" b="1"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​​模型压缩：量化（</a:t>
            </a:r>
            <a:r>
              <a:rPr lang="en-US" altLang="zh-CN" sz="2000" b="0" i="0" dirty="0">
                <a:effectLst/>
                <a:cs typeface="Arial" panose="020B0604020202020204" pitchFamily="34" charset="0"/>
              </a:rPr>
              <a:t>FP32→INT8</a:t>
            </a:r>
            <a:r>
              <a:rPr lang="zh-CN" altLang="en-US" sz="2000" b="0" i="0" dirty="0">
                <a:effectLst/>
                <a:cs typeface="Arial" panose="020B0604020202020204" pitchFamily="34" charset="0"/>
              </a:rPr>
              <a:t>）、剪枝（移除冗余神经元）。</a:t>
            </a:r>
            <a:endParaRPr lang="zh-CN" altLang="en-US" sz="2000" b="0"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​​迁移学习：加载预训练权重（如</a:t>
            </a:r>
            <a:r>
              <a:rPr lang="en-US" altLang="zh-CN" sz="2000" b="0" i="0" dirty="0">
                <a:effectLst/>
                <a:cs typeface="Arial" panose="020B0604020202020204" pitchFamily="34" charset="0"/>
              </a:rPr>
              <a:t>ImageNet</a:t>
            </a:r>
            <a:r>
              <a:rPr lang="zh-CN" altLang="en-US" sz="2000" b="0" i="0" dirty="0">
                <a:effectLst/>
                <a:cs typeface="Arial" panose="020B0604020202020204" pitchFamily="34" charset="0"/>
              </a:rPr>
              <a:t>预训练的</a:t>
            </a:r>
            <a:r>
              <a:rPr lang="en-US" altLang="zh-CN" sz="2000" b="0" i="0" dirty="0">
                <a:effectLst/>
                <a:cs typeface="Arial" panose="020B0604020202020204" pitchFamily="34" charset="0"/>
              </a:rPr>
              <a:t>ResNet50</a:t>
            </a:r>
            <a:r>
              <a:rPr lang="zh-CN" altLang="en-US" sz="2000" b="0" i="0" dirty="0">
                <a:effectLst/>
                <a:cs typeface="Arial" panose="020B0604020202020204" pitchFamily="34" charset="0"/>
              </a:rPr>
              <a:t>）。</a:t>
            </a:r>
            <a:endParaRPr lang="zh-CN" altLang="en-US" sz="2000" b="0" i="0" dirty="0">
              <a:effectLst/>
              <a:cs typeface="Arial" panose="020B0604020202020204" pitchFamily="34" charset="0"/>
            </a:endParaRPr>
          </a:p>
          <a:p>
            <a:pPr fontAlgn="base">
              <a:lnSpc>
                <a:spcPts val="4000"/>
              </a:lnSpc>
              <a:spcBef>
                <a:spcPts val="0"/>
              </a:spcBef>
              <a:spcAft>
                <a:spcPts val="0"/>
              </a:spcAft>
              <a:buNone/>
            </a:pPr>
            <a:r>
              <a:rPr lang="zh-CN" altLang="en-US" sz="2000" b="1" i="0" dirty="0">
                <a:effectLst/>
                <a:cs typeface="Arial" panose="020B0604020202020204" pitchFamily="34" charset="0"/>
              </a:rPr>
              <a:t>​​</a:t>
            </a:r>
            <a:r>
              <a:rPr lang="en-US" altLang="zh-CN" sz="2000" b="1" i="0" dirty="0">
                <a:effectLst/>
                <a:cs typeface="Arial" panose="020B0604020202020204" pitchFamily="34" charset="0"/>
              </a:rPr>
              <a:t>3</a:t>
            </a:r>
            <a:r>
              <a:rPr lang="zh-CN" altLang="en-US" sz="2000" b="1" i="0" dirty="0">
                <a:effectLst/>
                <a:cs typeface="Arial" panose="020B0604020202020204" pitchFamily="34" charset="0"/>
              </a:rPr>
              <a:t>、部署方式</a:t>
            </a:r>
            <a:endParaRPr lang="zh-CN" altLang="en-US" sz="2000" b="1"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​​本地部署：封装为</a:t>
            </a:r>
            <a:r>
              <a:rPr lang="en-US" altLang="zh-CN" sz="2000" b="0" i="0" dirty="0">
                <a:effectLst/>
                <a:cs typeface="Arial" panose="020B0604020202020204" pitchFamily="34" charset="0"/>
              </a:rPr>
              <a:t>API</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Django/Flask</a:t>
            </a:r>
            <a:r>
              <a:rPr lang="en-US" altLang="zh-CN" sz="2000" dirty="0">
                <a:cs typeface="Arial" panose="020B0604020202020204" pitchFamily="34" charset="0"/>
              </a:rPr>
              <a:t>/</a:t>
            </a:r>
            <a:r>
              <a:rPr lang="en-US" altLang="zh-CN" sz="2000" dirty="0" err="1">
                <a:cs typeface="Arial" panose="020B0604020202020204" pitchFamily="34" charset="0"/>
              </a:rPr>
              <a:t>FastAPI</a:t>
            </a:r>
            <a:r>
              <a:rPr lang="zh-CN" altLang="en-US" sz="2000" b="0" i="0" dirty="0">
                <a:effectLst/>
                <a:cs typeface="Arial" panose="020B0604020202020204" pitchFamily="34" charset="0"/>
              </a:rPr>
              <a:t>）或嵌入移动端（</a:t>
            </a:r>
            <a:r>
              <a:rPr lang="en-US" altLang="zh-CN" sz="2000" b="0" i="0" dirty="0">
                <a:effectLst/>
                <a:cs typeface="Arial" panose="020B0604020202020204" pitchFamily="34" charset="0"/>
              </a:rPr>
              <a:t>TensorFlow Lite</a:t>
            </a:r>
            <a:r>
              <a:rPr lang="zh-CN" altLang="en-US" sz="2000" b="0" i="0" dirty="0">
                <a:effectLst/>
                <a:cs typeface="Arial" panose="020B0604020202020204" pitchFamily="34" charset="0"/>
              </a:rPr>
              <a:t>）。</a:t>
            </a:r>
            <a:endParaRPr lang="zh-CN" altLang="en-US" sz="2000" b="0"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​​云端部署：</a:t>
            </a:r>
            <a:r>
              <a:rPr lang="en-US" altLang="zh-CN" sz="2000" b="0" i="0" dirty="0">
                <a:effectLst/>
                <a:cs typeface="Arial" panose="020B0604020202020204" pitchFamily="34" charset="0"/>
              </a:rPr>
              <a:t>AWS </a:t>
            </a:r>
            <a:r>
              <a:rPr lang="en-US" altLang="zh-CN" sz="2000" b="0" i="0" dirty="0" err="1">
                <a:effectLst/>
                <a:cs typeface="Arial" panose="020B0604020202020204" pitchFamily="34" charset="0"/>
              </a:rPr>
              <a:t>SageMaker</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Google AI Platform</a:t>
            </a:r>
            <a:r>
              <a:rPr lang="zh-CN" altLang="en-US" sz="2000" b="0" i="0" dirty="0">
                <a:effectLst/>
                <a:cs typeface="Arial" panose="020B0604020202020204" pitchFamily="34" charset="0"/>
              </a:rPr>
              <a:t>。</a:t>
            </a:r>
            <a:endParaRPr lang="zh-CN" altLang="en-US" sz="2000" b="0" i="0" dirty="0">
              <a:effectLst/>
              <a:cs typeface="Arial" panose="020B0604020202020204" pitchFamily="34" charset="0"/>
            </a:endParaRPr>
          </a:p>
          <a:p>
            <a:pPr lvl="1">
              <a:lnSpc>
                <a:spcPts val="4000"/>
              </a:lnSpc>
              <a:spcBef>
                <a:spcPts val="0"/>
              </a:spcBef>
              <a:spcAft>
                <a:spcPts val="0"/>
              </a:spcAft>
            </a:pPr>
            <a:r>
              <a:rPr lang="zh-CN" altLang="en-US" sz="2000" b="0" i="0" dirty="0">
                <a:effectLst/>
                <a:cs typeface="Arial" panose="020B0604020202020204" pitchFamily="34" charset="0"/>
              </a:rPr>
              <a:t>​​持续维护：监控线上表现，定期更新模型（如增量训练）。</a:t>
            </a:r>
            <a:endParaRPr lang="zh-CN" altLang="en-US" sz="2000" b="0" i="0" dirty="0">
              <a:effectLst/>
              <a:cs typeface="Arial" panose="020B0604020202020204" pitchFamily="34" charset="0"/>
            </a:endParaRPr>
          </a:p>
        </p:txBody>
      </p:sp>
    </p:spTree>
  </p:cSld>
  <p:clrMapOvr>
    <a:masterClrMapping/>
  </p:clrMapOvr>
  <p:transition advTm="800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srcRect t="3732" b="6490"/>
          <a:stretch>
            <a:fillRect/>
          </a:stretch>
        </p:blipFill>
        <p:spPr>
          <a:xfrm>
            <a:off x="1821069" y="1278111"/>
            <a:ext cx="7533862" cy="5254617"/>
          </a:xfrm>
          <a:prstGeom prst="rect">
            <a:avLst/>
          </a:prstGeom>
        </p:spPr>
      </p:pic>
      <p:sp>
        <p:nvSpPr>
          <p:cNvPr id="16" name="Rectangle 2"/>
          <p:cNvSpPr>
            <a:spLocks noGrp="1" noChangeArrowheads="1"/>
          </p:cNvSpPr>
          <p:nvPr>
            <p:ph type="title"/>
          </p:nvPr>
        </p:nvSpPr>
        <p:spPr>
          <a:xfrm>
            <a:off x="668338" y="235898"/>
            <a:ext cx="11523662" cy="677863"/>
          </a:xfrm>
        </p:spPr>
        <p:txBody>
          <a:bodyPr/>
          <a:lstStyle/>
          <a:p>
            <a:pPr algn="l" eaLnBrk="1" hangingPunct="1"/>
            <a:r>
              <a:rPr lang="zh-CN" altLang="en-US" dirty="0"/>
              <a:t>深度学习与机器学习、人工智能的关系</a:t>
            </a:r>
            <a:endParaRPr lang="zh-CN" altLang="en-US" dirty="0">
              <a:solidFill>
                <a:schemeClr val="tx1"/>
              </a:solidFill>
            </a:endParaRPr>
          </a:p>
        </p:txBody>
      </p:sp>
      <p:sp>
        <p:nvSpPr>
          <p:cNvPr id="3" name="文本框 2"/>
          <p:cNvSpPr txBox="1"/>
          <p:nvPr/>
        </p:nvSpPr>
        <p:spPr>
          <a:xfrm>
            <a:off x="668338" y="1718837"/>
            <a:ext cx="6096000" cy="461665"/>
          </a:xfrm>
          <a:prstGeom prst="rect">
            <a:avLst/>
          </a:prstGeom>
          <a:noFill/>
        </p:spPr>
        <p:txBody>
          <a:bodyPr wrap="square">
            <a:spAutoFit/>
          </a:bodyPr>
          <a:lstStyle/>
          <a:p>
            <a:r>
              <a:rPr lang="zh-CN" altLang="en-US" b="1" dirty="0">
                <a:solidFill>
                  <a:schemeClr val="tx1"/>
                </a:solidFill>
              </a:rPr>
              <a:t>机器学习的类型</a:t>
            </a:r>
            <a:endParaRPr lang="zh-CN" altLang="en-US"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ym typeface="+mn-ea"/>
              </a:rPr>
              <a:t>6.</a:t>
            </a:r>
            <a:r>
              <a:rPr lang="zh-CN" altLang="en-US" dirty="0">
                <a:latin typeface="Impact" panose="020B0806030902050204" pitchFamily="34" charset="0"/>
                <a:ea typeface="微软雅黑" panose="020B0503020204020204" pitchFamily="34" charset="-122"/>
                <a:sym typeface="+mn-ea"/>
              </a:rPr>
              <a:t>深度学习的开发</a:t>
            </a:r>
            <a:r>
              <a:rPr lang="zh-CN" altLang="zh-CN" dirty="0">
                <a:latin typeface="Impact" panose="020B0806030902050204" pitchFamily="34" charset="0"/>
                <a:ea typeface="微软雅黑" panose="020B0503020204020204" pitchFamily="34" charset="-122"/>
                <a:sym typeface="+mn-ea"/>
              </a:rPr>
              <a:t>流程</a:t>
            </a:r>
            <a:endParaRPr lang="zh-CN" altLang="en-US" dirty="0">
              <a:solidFill>
                <a:schemeClr val="tx1"/>
              </a:solidFill>
            </a:endParaRPr>
          </a:p>
        </p:txBody>
      </p:sp>
      <p:sp>
        <p:nvSpPr>
          <p:cNvPr id="3" name="矩形 2"/>
          <p:cNvSpPr/>
          <p:nvPr/>
        </p:nvSpPr>
        <p:spPr>
          <a:xfrm>
            <a:off x="668338" y="1670562"/>
            <a:ext cx="10669111" cy="2753360"/>
          </a:xfrm>
          <a:prstGeom prst="rect">
            <a:avLst/>
          </a:prstGeom>
        </p:spPr>
        <p:txBody>
          <a:bodyPr wrap="square">
            <a:spAutoFit/>
          </a:bodyPr>
          <a:lstStyle/>
          <a:p>
            <a:pPr algn="ctr" fontAlgn="base">
              <a:spcBef>
                <a:spcPts val="1200"/>
              </a:spcBef>
              <a:spcAft>
                <a:spcPts val="600"/>
              </a:spcAft>
              <a:buNone/>
            </a:pPr>
            <a:r>
              <a:rPr lang="zh-CN" altLang="en-US" b="0" i="0" dirty="0">
                <a:effectLst/>
                <a:cs typeface="Arial" panose="020B0604020202020204" pitchFamily="34" charset="0"/>
              </a:rPr>
              <a:t>​​</a:t>
            </a:r>
            <a:endParaRPr lang="zh-CN" altLang="en-US" b="0" i="0" dirty="0">
              <a:effectLst/>
              <a:cs typeface="Arial" panose="020B0604020202020204" pitchFamily="34" charset="0"/>
            </a:endParaRPr>
          </a:p>
          <a:p>
            <a:pPr fontAlgn="base">
              <a:lnSpc>
                <a:spcPct val="150000"/>
              </a:lnSpc>
              <a:spcBef>
                <a:spcPts val="0"/>
              </a:spcBef>
              <a:spcAft>
                <a:spcPts val="0"/>
              </a:spcAft>
              <a:buNone/>
            </a:pPr>
            <a:r>
              <a:rPr lang="zh-CN" altLang="en-US" b="0" i="0" dirty="0">
                <a:effectLst/>
                <a:cs typeface="Arial" panose="020B0604020202020204" pitchFamily="34" charset="0"/>
              </a:rPr>
              <a:t>        深度学习的开发流程需从问题定义出发，通过数据驱动迭代优化模型，最终实现端到端部署。</a:t>
            </a:r>
            <a:endParaRPr lang="en-US" altLang="zh-CN" b="0" i="0" dirty="0">
              <a:effectLst/>
              <a:cs typeface="Arial" panose="020B0604020202020204" pitchFamily="34" charset="0"/>
            </a:endParaRPr>
          </a:p>
          <a:p>
            <a:pPr fontAlgn="base">
              <a:lnSpc>
                <a:spcPct val="150000"/>
              </a:lnSpc>
              <a:spcBef>
                <a:spcPts val="0"/>
              </a:spcBef>
              <a:spcAft>
                <a:spcPts val="0"/>
              </a:spcAft>
              <a:buNone/>
            </a:pPr>
            <a:r>
              <a:rPr lang="en-US" altLang="zh-CN" b="0" i="0" dirty="0">
                <a:effectLst/>
                <a:cs typeface="Arial" panose="020B0604020202020204" pitchFamily="34" charset="0"/>
              </a:rPr>
              <a:t>        </a:t>
            </a:r>
            <a:r>
              <a:rPr lang="zh-CN" altLang="en-US" b="0" i="0" dirty="0">
                <a:effectLst/>
                <a:cs typeface="Arial" panose="020B0604020202020204" pitchFamily="34" charset="0"/>
              </a:rPr>
              <a:t>实际项目中，通常约</a:t>
            </a:r>
            <a:r>
              <a:rPr lang="en-US" altLang="zh-CN" b="0" i="0" dirty="0">
                <a:effectLst/>
                <a:cs typeface="Arial" panose="020B0604020202020204" pitchFamily="34" charset="0"/>
              </a:rPr>
              <a:t>60%</a:t>
            </a:r>
            <a:r>
              <a:rPr lang="zh-CN" altLang="en-US" b="0" i="0" dirty="0">
                <a:effectLst/>
                <a:cs typeface="Arial" panose="020B0604020202020204" pitchFamily="34" charset="0"/>
              </a:rPr>
              <a:t>时间需投入数据质量提升，</a:t>
            </a:r>
            <a:r>
              <a:rPr lang="en-US" altLang="zh-CN" b="0" i="0" dirty="0">
                <a:effectLst/>
                <a:cs typeface="Arial" panose="020B0604020202020204" pitchFamily="34" charset="0"/>
              </a:rPr>
              <a:t>30%</a:t>
            </a:r>
            <a:r>
              <a:rPr lang="zh-CN" altLang="en-US" b="0" i="0" dirty="0">
                <a:effectLst/>
                <a:cs typeface="Arial" panose="020B0604020202020204" pitchFamily="34" charset="0"/>
              </a:rPr>
              <a:t>用于调参优化，</a:t>
            </a:r>
            <a:r>
              <a:rPr lang="en-US" altLang="zh-CN" b="0" i="0" dirty="0">
                <a:effectLst/>
                <a:cs typeface="Arial" panose="020B0604020202020204" pitchFamily="34" charset="0"/>
              </a:rPr>
              <a:t>10%</a:t>
            </a:r>
            <a:r>
              <a:rPr lang="zh-CN" altLang="en-US" b="0" i="0" dirty="0">
                <a:effectLst/>
                <a:cs typeface="Arial" panose="020B0604020202020204" pitchFamily="34" charset="0"/>
              </a:rPr>
              <a:t>用于部署测试。</a:t>
            </a:r>
            <a:endParaRPr lang="zh-CN" altLang="en-US" b="0" i="0" dirty="0">
              <a:effectLst/>
              <a:cs typeface="Arial" panose="020B0604020202020204" pitchFamily="34" charset="0"/>
            </a:endParaRPr>
          </a:p>
        </p:txBody>
      </p:sp>
    </p:spTree>
  </p:cSld>
  <p:clrMapOvr>
    <a:masterClrMapping/>
  </p:clrMapOvr>
  <p:transition advTm="8005"/>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endParaRPr lang="zh-CN" altLang="en-US" dirty="0">
              <a:solidFill>
                <a:schemeClr val="tx1"/>
              </a:solidFill>
            </a:endParaRPr>
          </a:p>
        </p:txBody>
      </p:sp>
      <p:sp>
        <p:nvSpPr>
          <p:cNvPr id="3" name="矩形 2"/>
          <p:cNvSpPr/>
          <p:nvPr/>
        </p:nvSpPr>
        <p:spPr>
          <a:xfrm>
            <a:off x="578009" y="1922810"/>
            <a:ext cx="10669111" cy="3351046"/>
          </a:xfrm>
          <a:prstGeom prst="rect">
            <a:avLst/>
          </a:prstGeom>
        </p:spPr>
        <p:txBody>
          <a:bodyPr wrap="square">
            <a:spAutoFit/>
          </a:bodyPr>
          <a:lstStyle/>
          <a:p>
            <a:pPr marL="514350" indent="-514350" algn="just">
              <a:lnSpc>
                <a:spcPct val="150000"/>
              </a:lnSpc>
              <a:spcAft>
                <a:spcPts val="0"/>
              </a:spcAft>
              <a:buFont typeface="+mj-lt"/>
              <a:buAutoNum type="arabicPeriod"/>
            </a:pPr>
            <a:r>
              <a:rPr lang="en-US" altLang="zh-CN" kern="100" spc="-50" dirty="0">
                <a:latin typeface="+mj-ea"/>
                <a:ea typeface="+mj-ea"/>
              </a:rPr>
              <a:t>Andrew Ng</a:t>
            </a:r>
            <a:r>
              <a:rPr lang="zh-CN" altLang="en-US" kern="100" spc="-50" dirty="0">
                <a:latin typeface="+mj-ea"/>
                <a:ea typeface="+mj-ea"/>
              </a:rPr>
              <a:t>，</a:t>
            </a:r>
            <a:r>
              <a:rPr lang="en-US" altLang="zh-CN" kern="100" dirty="0">
                <a:latin typeface="+mj-ea"/>
                <a:ea typeface="+mj-ea"/>
                <a:cs typeface="宋体" panose="02010600030101010101" pitchFamily="2" charset="-122"/>
              </a:rPr>
              <a:t>http://www.deeplearning.ai</a:t>
            </a:r>
            <a:endParaRPr lang="en-US" altLang="zh-CN" kern="100" dirty="0">
              <a:latin typeface="+mj-ea"/>
              <a:ea typeface="+mj-ea"/>
              <a:cs typeface="宋体" panose="02010600030101010101" pitchFamily="2" charset="-122"/>
            </a:endParaRPr>
          </a:p>
          <a:p>
            <a:pPr marL="514350" indent="-514350" algn="just">
              <a:lnSpc>
                <a:spcPct val="150000"/>
              </a:lnSpc>
              <a:spcAft>
                <a:spcPts val="0"/>
              </a:spcAft>
              <a:buFont typeface="+mj-lt"/>
              <a:buAutoNum type="arabicPeriod"/>
            </a:pPr>
            <a:r>
              <a:rPr lang="en-US" altLang="zh-CN" kern="100" dirty="0">
                <a:latin typeface="+mj-ea"/>
              </a:rPr>
              <a:t>Christopher M. Bishop, Pattern Recognition and Machine Learning, Springer-Verlag, 2006</a:t>
            </a:r>
            <a:endParaRPr lang="en-US" altLang="zh-CN" kern="100" dirty="0">
              <a:latin typeface="+mj-ea"/>
            </a:endParaRPr>
          </a:p>
          <a:p>
            <a:pPr marL="514350" indent="-514350" algn="just">
              <a:lnSpc>
                <a:spcPct val="150000"/>
              </a:lnSpc>
              <a:spcAft>
                <a:spcPts val="0"/>
              </a:spcAft>
              <a:buFont typeface="+mj-lt"/>
              <a:buAutoNum type="arabicPeriod"/>
            </a:pPr>
            <a:r>
              <a:rPr lang="en-US" altLang="zh-CN" kern="100" dirty="0">
                <a:latin typeface="+mj-ea"/>
                <a:ea typeface="+mj-ea"/>
              </a:rPr>
              <a:t>IAN GOODFELLOW</a:t>
            </a:r>
            <a:r>
              <a:rPr lang="zh-CN" altLang="zh-CN" kern="100" dirty="0">
                <a:latin typeface="+mj-ea"/>
                <a:ea typeface="+mj-ea"/>
              </a:rPr>
              <a:t>等，《深度学习》</a:t>
            </a:r>
            <a:r>
              <a:rPr lang="zh-CN" altLang="en-US" kern="100" dirty="0">
                <a:latin typeface="+mj-ea"/>
                <a:ea typeface="+mj-ea"/>
              </a:rPr>
              <a:t>，</a:t>
            </a:r>
            <a:r>
              <a:rPr lang="zh-CN" altLang="zh-CN" kern="100" dirty="0">
                <a:latin typeface="+mj-ea"/>
                <a:ea typeface="+mj-ea"/>
              </a:rPr>
              <a:t>人民邮电出版社，</a:t>
            </a:r>
            <a:r>
              <a:rPr lang="en-US" altLang="zh-CN" kern="100" dirty="0">
                <a:latin typeface="+mj-ea"/>
                <a:ea typeface="+mj-ea"/>
              </a:rPr>
              <a:t>2017</a:t>
            </a:r>
            <a:endParaRPr lang="en-US" altLang="zh-CN" kern="100" dirty="0">
              <a:latin typeface="+mj-ea"/>
              <a:ea typeface="+mj-ea"/>
            </a:endParaRPr>
          </a:p>
          <a:p>
            <a:pPr marL="514350" indent="-514350" algn="just">
              <a:lnSpc>
                <a:spcPct val="150000"/>
              </a:lnSpc>
              <a:spcAft>
                <a:spcPts val="0"/>
              </a:spcAft>
              <a:buFont typeface="+mj-lt"/>
              <a:buAutoNum type="arabicPeriod"/>
            </a:pPr>
            <a:r>
              <a:rPr lang="zh-CN" altLang="en-US" kern="100" dirty="0">
                <a:latin typeface="+mj-ea"/>
              </a:rPr>
              <a:t>阿斯顿</a:t>
            </a:r>
            <a:r>
              <a:rPr lang="en-US" altLang="zh-CN" kern="100" dirty="0">
                <a:latin typeface="+mj-ea"/>
              </a:rPr>
              <a:t>·</a:t>
            </a:r>
            <a:r>
              <a:rPr lang="zh-CN" altLang="en-US" kern="100" dirty="0">
                <a:latin typeface="+mj-ea"/>
              </a:rPr>
              <a:t>张，李沐</a:t>
            </a:r>
            <a:r>
              <a:rPr lang="zh-CN" altLang="zh-CN" kern="100" dirty="0">
                <a:latin typeface="+mj-ea"/>
              </a:rPr>
              <a:t>等，《</a:t>
            </a:r>
            <a:r>
              <a:rPr lang="zh-CN" altLang="en-US" kern="100" dirty="0">
                <a:latin typeface="+mj-ea"/>
              </a:rPr>
              <a:t>动手学</a:t>
            </a:r>
            <a:r>
              <a:rPr lang="zh-CN" altLang="zh-CN" kern="100" dirty="0">
                <a:latin typeface="+mj-ea"/>
              </a:rPr>
              <a:t>深度学习》</a:t>
            </a:r>
            <a:r>
              <a:rPr lang="zh-CN" altLang="en-US" kern="100" dirty="0">
                <a:latin typeface="+mj-ea"/>
              </a:rPr>
              <a:t>，</a:t>
            </a:r>
            <a:r>
              <a:rPr lang="zh-CN" altLang="zh-CN" kern="100" dirty="0">
                <a:latin typeface="+mj-ea"/>
              </a:rPr>
              <a:t>人民邮电出版社，</a:t>
            </a:r>
            <a:r>
              <a:rPr lang="en-US" altLang="zh-CN" kern="100" dirty="0">
                <a:latin typeface="+mj-ea"/>
              </a:rPr>
              <a:t>2023</a:t>
            </a:r>
            <a:endParaRPr lang="en-US" altLang="zh-CN" kern="100" dirty="0">
              <a:latin typeface="+mj-ea"/>
            </a:endParaRPr>
          </a:p>
          <a:p>
            <a:pPr marL="514350" indent="-514350" algn="just">
              <a:lnSpc>
                <a:spcPct val="150000"/>
              </a:lnSpc>
              <a:spcAft>
                <a:spcPts val="0"/>
              </a:spcAft>
              <a:buFont typeface="+mj-lt"/>
              <a:buAutoNum type="arabicPeriod"/>
            </a:pPr>
            <a:r>
              <a:rPr lang="zh-CN" altLang="en-US" kern="100" dirty="0">
                <a:latin typeface="+mj-ea"/>
              </a:rPr>
              <a:t>李宏毅，</a:t>
            </a:r>
            <a:r>
              <a:rPr lang="en-US" altLang="zh-CN" kern="100" dirty="0">
                <a:latin typeface="+mj-ea"/>
              </a:rPr>
              <a:t>《</a:t>
            </a:r>
            <a:r>
              <a:rPr lang="zh-CN" altLang="en-US" kern="100" dirty="0">
                <a:latin typeface="+mj-ea"/>
              </a:rPr>
              <a:t>一天搞懂深度学习</a:t>
            </a:r>
            <a:r>
              <a:rPr lang="en-US" altLang="zh-CN" kern="100" dirty="0">
                <a:latin typeface="+mj-ea"/>
              </a:rPr>
              <a:t>》</a:t>
            </a:r>
            <a:endParaRPr lang="zh-CN" altLang="zh-CN" kern="100" dirty="0">
              <a:latin typeface="+mj-ea"/>
              <a:ea typeface="+mj-ea"/>
              <a:cs typeface="等线" panose="02010600030101010101" charset="-122"/>
            </a:endParaRPr>
          </a:p>
        </p:txBody>
      </p:sp>
    </p:spTree>
  </p:cSld>
  <p:clrMapOvr>
    <a:masterClrMapping/>
  </p:clrMapOvr>
  <p:transition advTm="8005"/>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7379970"/>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endParaRPr lang="zh-CN" altLang="en-US" sz="6600" b="1" dirty="0">
              <a:solidFill>
                <a:srgbClr val="4B649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2"/>
          <p:cNvSpPr txBox="1">
            <a:spLocks noChangeArrowheads="1"/>
          </p:cNvSpPr>
          <p:nvPr/>
        </p:nvSpPr>
        <p:spPr bwMode="auto">
          <a:xfrm>
            <a:off x="594787" y="68070"/>
            <a:ext cx="8958861" cy="82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None/>
            </a:pPr>
            <a:r>
              <a:rPr lang="zh-CN" altLang="en-US" sz="3600" b="1" dirty="0">
                <a:latin typeface="+mj-lt"/>
                <a:ea typeface="+mj-ea"/>
                <a:cs typeface="+mj-cs"/>
              </a:rPr>
              <a:t>深度学习与机器学习、人工智能的关系</a:t>
            </a:r>
            <a:endParaRPr lang="zh-CN" altLang="en-US" sz="3600" b="1" dirty="0">
              <a:latin typeface="+mj-lt"/>
              <a:ea typeface="+mj-ea"/>
              <a:cs typeface="+mj-cs"/>
            </a:endParaRPr>
          </a:p>
        </p:txBody>
      </p:sp>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0" name="object 23"/>
          <p:cNvSpPr txBox="1"/>
          <p:nvPr/>
        </p:nvSpPr>
        <p:spPr>
          <a:xfrm>
            <a:off x="4887465" y="4727590"/>
            <a:ext cx="266166" cy="445983"/>
          </a:xfrm>
          <a:prstGeom prst="rect">
            <a:avLst/>
          </a:prstGeom>
        </p:spPr>
        <p:txBody>
          <a:bodyPr wrap="square" lIns="0" tIns="0" rIns="0" bIns="0" rtlCol="0">
            <a:noAutofit/>
          </a:bodyPr>
          <a:lstStyle/>
          <a:p>
            <a:pPr marL="12700">
              <a:lnSpc>
                <a:spcPts val="3480"/>
              </a:lnSpc>
              <a:spcBef>
                <a:spcPts val="175"/>
              </a:spcBef>
            </a:pPr>
            <a:r>
              <a:rPr sz="3300" i="1" spc="12" dirty="0">
                <a:latin typeface="Times New Roman" panose="02020603050405020304"/>
                <a:cs typeface="Times New Roman" panose="02020603050405020304"/>
              </a:rPr>
              <a:t>z</a:t>
            </a:r>
            <a:endParaRPr sz="3300">
              <a:latin typeface="Times New Roman" panose="02020603050405020304"/>
              <a:cs typeface="Times New Roman" panose="02020603050405020304"/>
            </a:endParaRPr>
          </a:p>
        </p:txBody>
      </p:sp>
      <p:sp>
        <p:nvSpPr>
          <p:cNvPr id="111" name="object 24"/>
          <p:cNvSpPr txBox="1"/>
          <p:nvPr/>
        </p:nvSpPr>
        <p:spPr>
          <a:xfrm>
            <a:off x="5165188" y="4720872"/>
            <a:ext cx="334024" cy="445983"/>
          </a:xfrm>
          <a:prstGeom prst="rect">
            <a:avLst/>
          </a:prstGeom>
        </p:spPr>
        <p:txBody>
          <a:bodyPr wrap="square" lIns="0" tIns="0" rIns="0" bIns="0" rtlCol="0">
            <a:noAutofit/>
          </a:bodyPr>
          <a:lstStyle/>
          <a:p>
            <a:pPr marL="12700">
              <a:lnSpc>
                <a:spcPts val="3510"/>
              </a:lnSpc>
              <a:spcBef>
                <a:spcPts val="175"/>
              </a:spcBef>
            </a:pPr>
            <a:r>
              <a:rPr sz="3300" spc="18" dirty="0">
                <a:latin typeface="Symbol" panose="05050102010706020507"/>
                <a:cs typeface="Symbol" panose="05050102010706020507"/>
              </a:rPr>
              <a:t></a:t>
            </a:r>
            <a:endParaRPr sz="3300">
              <a:latin typeface="Symbol" panose="05050102010706020507"/>
              <a:cs typeface="Symbol" panose="05050102010706020507"/>
            </a:endParaRPr>
          </a:p>
        </p:txBody>
      </p:sp>
      <p:sp>
        <p:nvSpPr>
          <p:cNvPr id="112" name="object 25"/>
          <p:cNvSpPr txBox="1"/>
          <p:nvPr/>
        </p:nvSpPr>
        <p:spPr>
          <a:xfrm>
            <a:off x="5509022" y="4727590"/>
            <a:ext cx="799784" cy="517007"/>
          </a:xfrm>
          <a:prstGeom prst="rect">
            <a:avLst/>
          </a:prstGeom>
        </p:spPr>
        <p:txBody>
          <a:bodyPr wrap="square" lIns="0" tIns="0" rIns="0" bIns="0" rtlCol="0">
            <a:noAutofit/>
          </a:bodyPr>
          <a:lstStyle/>
          <a:p>
            <a:pPr marL="12700">
              <a:lnSpc>
                <a:spcPts val="4025"/>
              </a:lnSpc>
              <a:spcBef>
                <a:spcPts val="200"/>
              </a:spcBef>
            </a:pPr>
            <a:r>
              <a:rPr lang="en-US" sz="4950" i="1" spc="-158" baseline="8000" dirty="0" err="1">
                <a:latin typeface="Times New Roman" panose="02020603050405020304"/>
                <a:cs typeface="Times New Roman" panose="02020603050405020304"/>
              </a:rPr>
              <a:t>x</a:t>
            </a:r>
            <a:r>
              <a:rPr sz="2850" spc="83" baseline="-11000" dirty="0" err="1">
                <a:latin typeface="Times New Roman" panose="02020603050405020304"/>
                <a:cs typeface="Times New Roman" panose="02020603050405020304"/>
              </a:rPr>
              <a:t>1</a:t>
            </a:r>
            <a:r>
              <a:rPr sz="4950" i="1" spc="-297" baseline="8000" dirty="0" err="1">
                <a:latin typeface="Times New Roman" panose="02020603050405020304"/>
                <a:cs typeface="Times New Roman" panose="02020603050405020304"/>
              </a:rPr>
              <a:t>w</a:t>
            </a:r>
            <a:r>
              <a:rPr sz="2850" spc="18" baseline="-11000" dirty="0" err="1">
                <a:latin typeface="Times New Roman" panose="02020603050405020304"/>
                <a:cs typeface="Times New Roman" panose="02020603050405020304"/>
              </a:rPr>
              <a:t>1</a:t>
            </a:r>
            <a:endParaRPr sz="1900" dirty="0">
              <a:latin typeface="Times New Roman" panose="02020603050405020304"/>
              <a:cs typeface="Times New Roman" panose="02020603050405020304"/>
            </a:endParaRPr>
          </a:p>
        </p:txBody>
      </p:sp>
      <p:sp>
        <p:nvSpPr>
          <p:cNvPr id="113" name="object 26"/>
          <p:cNvSpPr txBox="1"/>
          <p:nvPr/>
        </p:nvSpPr>
        <p:spPr>
          <a:xfrm>
            <a:off x="6278246" y="4720872"/>
            <a:ext cx="1080981" cy="532562"/>
          </a:xfrm>
          <a:prstGeom prst="rect">
            <a:avLst/>
          </a:prstGeom>
        </p:spPr>
        <p:txBody>
          <a:bodyPr wrap="square" lIns="0" tIns="0" rIns="0" bIns="0" rtlCol="0">
            <a:noAutofit/>
          </a:bodyPr>
          <a:lstStyle/>
          <a:p>
            <a:pPr marL="12700">
              <a:lnSpc>
                <a:spcPts val="4195"/>
              </a:lnSpc>
              <a:spcBef>
                <a:spcPts val="210"/>
              </a:spcBef>
            </a:pPr>
            <a:r>
              <a:rPr sz="4950" spc="18" baseline="9000" dirty="0">
                <a:latin typeface="Symbol" panose="05050102010706020507"/>
                <a:cs typeface="Symbol" panose="05050102010706020507"/>
              </a:rPr>
              <a:t></a:t>
            </a:r>
            <a:r>
              <a:rPr sz="4950" spc="-525" baseline="10000" dirty="0">
                <a:latin typeface="Times New Roman" panose="02020603050405020304"/>
                <a:cs typeface="Times New Roman" panose="02020603050405020304"/>
              </a:rPr>
              <a:t> </a:t>
            </a:r>
            <a:r>
              <a:rPr sz="4950" spc="32" baseline="6000" dirty="0">
                <a:latin typeface="MT Extra" panose="05050102010205020202"/>
                <a:cs typeface="MT Extra" panose="05050102010205020202"/>
              </a:rPr>
              <a:t></a:t>
            </a:r>
            <a:r>
              <a:rPr sz="4950" spc="-519" baseline="10000" dirty="0">
                <a:latin typeface="Times New Roman" panose="02020603050405020304"/>
                <a:cs typeface="Times New Roman" panose="02020603050405020304"/>
              </a:rPr>
              <a:t> </a:t>
            </a:r>
            <a:r>
              <a:rPr sz="4950" spc="18" baseline="9000" dirty="0">
                <a:latin typeface="Symbol" panose="05050102010706020507"/>
                <a:cs typeface="Symbol" panose="05050102010706020507"/>
              </a:rPr>
              <a:t></a:t>
            </a:r>
            <a:endParaRPr sz="3300" dirty="0">
              <a:latin typeface="Symbol" panose="05050102010706020507"/>
              <a:cs typeface="Symbol" panose="05050102010706020507"/>
            </a:endParaRPr>
          </a:p>
        </p:txBody>
      </p:sp>
      <p:sp>
        <p:nvSpPr>
          <p:cNvPr id="114" name="object 27"/>
          <p:cNvSpPr txBox="1"/>
          <p:nvPr/>
        </p:nvSpPr>
        <p:spPr>
          <a:xfrm>
            <a:off x="7322990" y="4727590"/>
            <a:ext cx="867486" cy="517007"/>
          </a:xfrm>
          <a:prstGeom prst="rect">
            <a:avLst/>
          </a:prstGeom>
        </p:spPr>
        <p:txBody>
          <a:bodyPr wrap="square" lIns="0" tIns="0" rIns="0" bIns="0" rtlCol="0">
            <a:noAutofit/>
          </a:bodyPr>
          <a:lstStyle/>
          <a:p>
            <a:pPr marL="12700">
              <a:lnSpc>
                <a:spcPts val="4025"/>
              </a:lnSpc>
              <a:spcBef>
                <a:spcPts val="200"/>
              </a:spcBef>
            </a:pPr>
            <a:r>
              <a:rPr lang="en-US" sz="4950" i="1" spc="39" baseline="8000" dirty="0" err="1">
                <a:latin typeface="Times New Roman" panose="02020603050405020304"/>
                <a:cs typeface="Times New Roman" panose="02020603050405020304"/>
              </a:rPr>
              <a:t>x</a:t>
            </a:r>
            <a:r>
              <a:rPr sz="2850" i="1" spc="0" baseline="-11000" dirty="0" err="1">
                <a:latin typeface="Times New Roman" panose="02020603050405020304"/>
                <a:cs typeface="Times New Roman" panose="02020603050405020304"/>
              </a:rPr>
              <a:t>k</a:t>
            </a:r>
            <a:r>
              <a:rPr sz="2850" i="1" spc="-56" baseline="-11000" dirty="0">
                <a:latin typeface="Times New Roman" panose="02020603050405020304"/>
                <a:cs typeface="Times New Roman" panose="02020603050405020304"/>
              </a:rPr>
              <a:t> </a:t>
            </a:r>
            <a:r>
              <a:rPr sz="4950" i="1" spc="-77" baseline="8000" dirty="0">
                <a:latin typeface="Times New Roman" panose="02020603050405020304"/>
                <a:cs typeface="Times New Roman" panose="02020603050405020304"/>
              </a:rPr>
              <a:t>w</a:t>
            </a:r>
            <a:r>
              <a:rPr sz="2850" i="1" spc="16" baseline="-11000" dirty="0">
                <a:latin typeface="Times New Roman" panose="02020603050405020304"/>
                <a:cs typeface="Times New Roman" panose="02020603050405020304"/>
              </a:rPr>
              <a:t>k</a:t>
            </a:r>
            <a:endParaRPr sz="1900" dirty="0">
              <a:latin typeface="Times New Roman" panose="02020603050405020304"/>
              <a:cs typeface="Times New Roman" panose="02020603050405020304"/>
            </a:endParaRPr>
          </a:p>
        </p:txBody>
      </p:sp>
      <p:sp>
        <p:nvSpPr>
          <p:cNvPr id="115" name="object 28"/>
          <p:cNvSpPr txBox="1"/>
          <p:nvPr/>
        </p:nvSpPr>
        <p:spPr>
          <a:xfrm>
            <a:off x="8213445" y="4720873"/>
            <a:ext cx="2418822" cy="532562"/>
          </a:xfrm>
          <a:prstGeom prst="rect">
            <a:avLst/>
          </a:prstGeom>
        </p:spPr>
        <p:txBody>
          <a:bodyPr wrap="square" lIns="0" tIns="0" rIns="0" bIns="0" rtlCol="0">
            <a:noAutofit/>
          </a:bodyPr>
          <a:lstStyle/>
          <a:p>
            <a:pPr marL="12700">
              <a:lnSpc>
                <a:spcPts val="4195"/>
              </a:lnSpc>
              <a:spcBef>
                <a:spcPts val="210"/>
              </a:spcBef>
              <a:tabLst>
                <a:tab pos="2082800" algn="l"/>
              </a:tabLst>
            </a:pPr>
            <a:r>
              <a:rPr sz="4950" spc="18" baseline="9000" dirty="0">
                <a:latin typeface="Symbol" panose="05050102010706020507"/>
                <a:cs typeface="Symbol" panose="05050102010706020507"/>
              </a:rPr>
              <a:t></a:t>
            </a:r>
            <a:r>
              <a:rPr sz="4950" spc="-525" baseline="10000" dirty="0">
                <a:latin typeface="Times New Roman" panose="02020603050405020304"/>
                <a:cs typeface="Times New Roman" panose="02020603050405020304"/>
              </a:rPr>
              <a:t> </a:t>
            </a:r>
            <a:r>
              <a:rPr sz="4950" spc="32" baseline="6000" dirty="0">
                <a:latin typeface="MT Extra" panose="05050102010205020202"/>
                <a:cs typeface="MT Extra" panose="05050102010205020202"/>
              </a:rPr>
              <a:t></a:t>
            </a:r>
            <a:r>
              <a:rPr sz="4950" spc="-519" baseline="10000" dirty="0">
                <a:latin typeface="Times New Roman" panose="02020603050405020304"/>
                <a:cs typeface="Times New Roman" panose="02020603050405020304"/>
              </a:rPr>
              <a:t> </a:t>
            </a:r>
            <a:r>
              <a:rPr sz="4950" spc="0" baseline="9000" dirty="0">
                <a:latin typeface="Symbol" panose="05050102010706020507"/>
                <a:cs typeface="Symbol" panose="05050102010706020507"/>
              </a:rPr>
              <a:t></a:t>
            </a:r>
            <a:r>
              <a:rPr sz="4950" spc="-191" baseline="10000" dirty="0">
                <a:latin typeface="Times New Roman" panose="02020603050405020304"/>
                <a:cs typeface="Times New Roman" panose="02020603050405020304"/>
              </a:rPr>
              <a:t> </a:t>
            </a:r>
            <a:r>
              <a:rPr lang="en-US" sz="4950" i="1" spc="89" baseline="10000" dirty="0" err="1">
                <a:latin typeface="Times New Roman" panose="02020603050405020304"/>
                <a:cs typeface="Times New Roman" panose="02020603050405020304"/>
              </a:rPr>
              <a:t>x</a:t>
            </a:r>
            <a:r>
              <a:rPr sz="2850" i="1" spc="0" baseline="-9000" dirty="0" err="1">
                <a:latin typeface="Times New Roman" panose="02020603050405020304"/>
                <a:cs typeface="Times New Roman" panose="02020603050405020304"/>
              </a:rPr>
              <a:t>K</a:t>
            </a:r>
            <a:r>
              <a:rPr sz="2850" i="1" spc="1" baseline="-9000" dirty="0">
                <a:latin typeface="Times New Roman" panose="02020603050405020304"/>
                <a:cs typeface="Times New Roman" panose="02020603050405020304"/>
              </a:rPr>
              <a:t> </a:t>
            </a:r>
            <a:r>
              <a:rPr sz="4950" i="1" spc="-50" baseline="10000" dirty="0">
                <a:latin typeface="Times New Roman" panose="02020603050405020304"/>
                <a:cs typeface="Times New Roman" panose="02020603050405020304"/>
              </a:rPr>
              <a:t>w</a:t>
            </a:r>
            <a:r>
              <a:rPr sz="2850" i="1" spc="0" baseline="-9000" dirty="0">
                <a:latin typeface="Times New Roman" panose="02020603050405020304"/>
                <a:cs typeface="Times New Roman" panose="02020603050405020304"/>
              </a:rPr>
              <a:t>K</a:t>
            </a:r>
            <a:r>
              <a:rPr sz="2850" i="1" spc="-427" baseline="-9000" dirty="0">
                <a:latin typeface="Times New Roman" panose="02020603050405020304"/>
                <a:cs typeface="Times New Roman" panose="02020603050405020304"/>
              </a:rPr>
              <a:t> </a:t>
            </a:r>
            <a:r>
              <a:rPr sz="2850" i="1" spc="0" baseline="-9000" dirty="0">
                <a:latin typeface="Times New Roman" panose="02020603050405020304"/>
                <a:cs typeface="Times New Roman" panose="02020603050405020304"/>
              </a:rPr>
              <a:t>	</a:t>
            </a:r>
            <a:r>
              <a:rPr sz="4950" spc="18" baseline="9000" dirty="0">
                <a:latin typeface="Symbol" panose="05050102010706020507"/>
                <a:cs typeface="Symbol" panose="05050102010706020507"/>
              </a:rPr>
              <a:t></a:t>
            </a:r>
            <a:endParaRPr sz="3300" dirty="0">
              <a:latin typeface="Symbol" panose="05050102010706020507"/>
              <a:cs typeface="Symbol" panose="05050102010706020507"/>
            </a:endParaRPr>
          </a:p>
        </p:txBody>
      </p:sp>
      <p:sp>
        <p:nvSpPr>
          <p:cNvPr id="116" name="object 29"/>
          <p:cNvSpPr txBox="1"/>
          <p:nvPr/>
        </p:nvSpPr>
        <p:spPr>
          <a:xfrm>
            <a:off x="10582815" y="4727590"/>
            <a:ext cx="313243" cy="445983"/>
          </a:xfrm>
          <a:prstGeom prst="rect">
            <a:avLst/>
          </a:prstGeom>
        </p:spPr>
        <p:txBody>
          <a:bodyPr wrap="square" lIns="0" tIns="0" rIns="0" bIns="0" rtlCol="0">
            <a:noAutofit/>
          </a:bodyPr>
          <a:lstStyle/>
          <a:p>
            <a:pPr marL="12700">
              <a:lnSpc>
                <a:spcPts val="3480"/>
              </a:lnSpc>
              <a:spcBef>
                <a:spcPts val="175"/>
              </a:spcBef>
            </a:pPr>
            <a:r>
              <a:rPr sz="3300" i="1" spc="16" dirty="0">
                <a:latin typeface="Times New Roman" panose="02020603050405020304"/>
                <a:cs typeface="Times New Roman" panose="02020603050405020304"/>
              </a:rPr>
              <a:t>b</a:t>
            </a:r>
            <a:endParaRPr sz="3300">
              <a:latin typeface="Times New Roman" panose="02020603050405020304"/>
              <a:cs typeface="Times New Roman" panose="02020603050405020304"/>
            </a:endParaRPr>
          </a:p>
        </p:txBody>
      </p:sp>
      <p:grpSp>
        <p:nvGrpSpPr>
          <p:cNvPr id="17" name="组合 16"/>
          <p:cNvGrpSpPr/>
          <p:nvPr/>
        </p:nvGrpSpPr>
        <p:grpSpPr>
          <a:xfrm>
            <a:off x="4923790" y="1414145"/>
            <a:ext cx="5827395" cy="3194685"/>
            <a:chOff x="7754" y="3375"/>
            <a:chExt cx="9177" cy="5031"/>
          </a:xfrm>
        </p:grpSpPr>
        <p:sp>
          <p:nvSpPr>
            <p:cNvPr id="91" name="object 2"/>
            <p:cNvSpPr/>
            <p:nvPr/>
          </p:nvSpPr>
          <p:spPr>
            <a:xfrm>
              <a:off x="9348" y="3514"/>
              <a:ext cx="982" cy="4200"/>
            </a:xfrm>
            <a:prstGeom prst="rect">
              <a:avLst/>
            </a:prstGeom>
            <a:blipFill>
              <a:blip r:embed="rId1" cstate="print"/>
              <a:stretch>
                <a:fillRect/>
              </a:stretch>
            </a:blipFill>
          </p:spPr>
          <p:txBody>
            <a:bodyPr wrap="square" lIns="0" tIns="0" rIns="0" bIns="0" rtlCol="0">
              <a:noAutofit/>
            </a:bodyPr>
            <a:lstStyle/>
            <a:p/>
          </p:txBody>
        </p:sp>
        <p:sp>
          <p:nvSpPr>
            <p:cNvPr id="92" name="object 3"/>
            <p:cNvSpPr/>
            <p:nvPr/>
          </p:nvSpPr>
          <p:spPr>
            <a:xfrm>
              <a:off x="9348" y="3514"/>
              <a:ext cx="982" cy="4200"/>
            </a:xfrm>
            <a:custGeom>
              <a:avLst/>
              <a:gdLst/>
              <a:ahLst/>
              <a:cxnLst/>
              <a:rect l="l" t="t" r="r" b="b"/>
              <a:pathLst>
                <a:path w="623315" h="2667000">
                  <a:moveTo>
                    <a:pt x="0" y="2667000"/>
                  </a:moveTo>
                  <a:lnTo>
                    <a:pt x="623315" y="2667000"/>
                  </a:lnTo>
                  <a:lnTo>
                    <a:pt x="623315" y="0"/>
                  </a:lnTo>
                  <a:lnTo>
                    <a:pt x="0" y="0"/>
                  </a:lnTo>
                  <a:lnTo>
                    <a:pt x="0" y="2667000"/>
                  </a:lnTo>
                  <a:close/>
                </a:path>
              </a:pathLst>
            </a:custGeom>
            <a:ln w="6096">
              <a:solidFill>
                <a:srgbClr val="A4A4A4"/>
              </a:solidFill>
            </a:ln>
          </p:spPr>
          <p:txBody>
            <a:bodyPr wrap="square" lIns="0" tIns="0" rIns="0" bIns="0" rtlCol="0">
              <a:noAutofit/>
            </a:bodyPr>
            <a:lstStyle/>
            <a:p/>
          </p:txBody>
        </p:sp>
        <p:sp>
          <p:nvSpPr>
            <p:cNvPr id="93" name="object 4"/>
            <p:cNvSpPr/>
            <p:nvPr/>
          </p:nvSpPr>
          <p:spPr>
            <a:xfrm>
              <a:off x="11964" y="7488"/>
              <a:ext cx="941" cy="919"/>
            </a:xfrm>
            <a:custGeom>
              <a:avLst/>
              <a:gdLst/>
              <a:ahLst/>
              <a:cxnLst/>
              <a:rect l="l" t="t" r="r" b="b"/>
              <a:pathLst>
                <a:path w="597408" h="583691">
                  <a:moveTo>
                    <a:pt x="0" y="583692"/>
                  </a:moveTo>
                  <a:lnTo>
                    <a:pt x="597408" y="583692"/>
                  </a:lnTo>
                  <a:lnTo>
                    <a:pt x="597408" y="0"/>
                  </a:lnTo>
                  <a:lnTo>
                    <a:pt x="0" y="0"/>
                  </a:lnTo>
                  <a:lnTo>
                    <a:pt x="0" y="583692"/>
                  </a:lnTo>
                  <a:close/>
                </a:path>
              </a:pathLst>
            </a:custGeom>
            <a:solidFill>
              <a:srgbClr val="E1EFD9"/>
            </a:solidFill>
          </p:spPr>
          <p:txBody>
            <a:bodyPr wrap="square" lIns="0" tIns="0" rIns="0" bIns="0" rtlCol="0">
              <a:noAutofit/>
            </a:bodyPr>
            <a:lstStyle/>
            <a:p/>
          </p:txBody>
        </p:sp>
        <p:sp>
          <p:nvSpPr>
            <p:cNvPr id="94" name="object 5"/>
            <p:cNvSpPr/>
            <p:nvPr/>
          </p:nvSpPr>
          <p:spPr>
            <a:xfrm>
              <a:off x="11964" y="7488"/>
              <a:ext cx="941" cy="919"/>
            </a:xfrm>
            <a:custGeom>
              <a:avLst/>
              <a:gdLst/>
              <a:ahLst/>
              <a:cxnLst/>
              <a:rect l="l" t="t" r="r" b="b"/>
              <a:pathLst>
                <a:path w="597408" h="583691">
                  <a:moveTo>
                    <a:pt x="0" y="583692"/>
                  </a:moveTo>
                  <a:lnTo>
                    <a:pt x="597408" y="583692"/>
                  </a:lnTo>
                  <a:lnTo>
                    <a:pt x="597408" y="0"/>
                  </a:lnTo>
                  <a:lnTo>
                    <a:pt x="0" y="0"/>
                  </a:lnTo>
                  <a:lnTo>
                    <a:pt x="0" y="583692"/>
                  </a:lnTo>
                  <a:close/>
                </a:path>
              </a:pathLst>
            </a:custGeom>
            <a:ln w="6095">
              <a:solidFill>
                <a:srgbClr val="00AF50"/>
              </a:solidFill>
            </a:ln>
          </p:spPr>
          <p:txBody>
            <a:bodyPr wrap="square" lIns="0" tIns="0" rIns="0" bIns="0" rtlCol="0">
              <a:noAutofit/>
            </a:bodyPr>
            <a:lstStyle/>
            <a:p/>
          </p:txBody>
        </p:sp>
        <p:sp>
          <p:nvSpPr>
            <p:cNvPr id="95" name="object 6"/>
            <p:cNvSpPr/>
            <p:nvPr/>
          </p:nvSpPr>
          <p:spPr>
            <a:xfrm>
              <a:off x="7754" y="3375"/>
              <a:ext cx="938" cy="5014"/>
            </a:xfrm>
            <a:prstGeom prst="rect">
              <a:avLst/>
            </a:prstGeom>
            <a:blipFill>
              <a:blip r:embed="rId2" cstate="print"/>
              <a:stretch>
                <a:fillRect/>
              </a:stretch>
            </a:blipFill>
          </p:spPr>
          <p:txBody>
            <a:bodyPr wrap="square" lIns="0" tIns="0" rIns="0" bIns="0" rtlCol="0">
              <a:noAutofit/>
            </a:bodyPr>
            <a:lstStyle/>
            <a:p/>
          </p:txBody>
        </p:sp>
        <p:sp>
          <p:nvSpPr>
            <p:cNvPr id="96" name="object 7"/>
            <p:cNvSpPr/>
            <p:nvPr/>
          </p:nvSpPr>
          <p:spPr>
            <a:xfrm>
              <a:off x="7754" y="3375"/>
              <a:ext cx="938" cy="5014"/>
            </a:xfrm>
            <a:custGeom>
              <a:avLst/>
              <a:gdLst/>
              <a:ahLst/>
              <a:cxnLst/>
              <a:rect l="l" t="t" r="r" b="b"/>
              <a:pathLst>
                <a:path w="595884" h="3183635">
                  <a:moveTo>
                    <a:pt x="0" y="3183635"/>
                  </a:moveTo>
                  <a:lnTo>
                    <a:pt x="595884" y="3183635"/>
                  </a:lnTo>
                  <a:lnTo>
                    <a:pt x="595884" y="0"/>
                  </a:lnTo>
                  <a:lnTo>
                    <a:pt x="0" y="0"/>
                  </a:lnTo>
                  <a:lnTo>
                    <a:pt x="0" y="3183635"/>
                  </a:lnTo>
                  <a:close/>
                </a:path>
              </a:pathLst>
            </a:custGeom>
            <a:ln w="6096">
              <a:solidFill>
                <a:srgbClr val="EC7C30"/>
              </a:solidFill>
            </a:ln>
          </p:spPr>
          <p:txBody>
            <a:bodyPr wrap="square" lIns="0" tIns="0" rIns="0" bIns="0" rtlCol="0">
              <a:noAutofit/>
            </a:bodyPr>
            <a:lstStyle/>
            <a:p/>
          </p:txBody>
        </p:sp>
        <p:sp>
          <p:nvSpPr>
            <p:cNvPr id="97" name="object 8"/>
            <p:cNvSpPr/>
            <p:nvPr/>
          </p:nvSpPr>
          <p:spPr>
            <a:xfrm>
              <a:off x="8672" y="5898"/>
              <a:ext cx="3389" cy="1991"/>
            </a:xfrm>
            <a:custGeom>
              <a:avLst/>
              <a:gdLst/>
              <a:ahLst/>
              <a:cxnLst/>
              <a:rect l="l" t="t" r="r" b="b"/>
              <a:pathLst>
                <a:path w="2152015" h="1264500">
                  <a:moveTo>
                    <a:pt x="2078359" y="27989"/>
                  </a:moveTo>
                  <a:lnTo>
                    <a:pt x="0" y="1242136"/>
                  </a:lnTo>
                  <a:lnTo>
                    <a:pt x="12954" y="1264500"/>
                  </a:lnTo>
                  <a:lnTo>
                    <a:pt x="2091421" y="50351"/>
                  </a:lnTo>
                  <a:lnTo>
                    <a:pt x="2078359" y="27989"/>
                  </a:lnTo>
                  <a:close/>
                </a:path>
                <a:path w="2152015" h="1264500">
                  <a:moveTo>
                    <a:pt x="2138005" y="21463"/>
                  </a:moveTo>
                  <a:lnTo>
                    <a:pt x="2089531" y="21463"/>
                  </a:lnTo>
                  <a:lnTo>
                    <a:pt x="2102612" y="43815"/>
                  </a:lnTo>
                  <a:lnTo>
                    <a:pt x="2091421" y="50351"/>
                  </a:lnTo>
                  <a:lnTo>
                    <a:pt x="2104516" y="72771"/>
                  </a:lnTo>
                  <a:lnTo>
                    <a:pt x="2138005" y="21463"/>
                  </a:lnTo>
                  <a:close/>
                </a:path>
                <a:path w="2152015" h="1264500">
                  <a:moveTo>
                    <a:pt x="2089531" y="21463"/>
                  </a:moveTo>
                  <a:lnTo>
                    <a:pt x="2078359" y="27989"/>
                  </a:lnTo>
                  <a:lnTo>
                    <a:pt x="2091421" y="50351"/>
                  </a:lnTo>
                  <a:lnTo>
                    <a:pt x="2102612" y="43815"/>
                  </a:lnTo>
                  <a:lnTo>
                    <a:pt x="2089531" y="21463"/>
                  </a:lnTo>
                  <a:close/>
                </a:path>
                <a:path w="2152015" h="1264500">
                  <a:moveTo>
                    <a:pt x="2152015" y="0"/>
                  </a:moveTo>
                  <a:lnTo>
                    <a:pt x="2065274" y="5588"/>
                  </a:lnTo>
                  <a:lnTo>
                    <a:pt x="2078359" y="27989"/>
                  </a:lnTo>
                  <a:lnTo>
                    <a:pt x="2089531" y="21463"/>
                  </a:lnTo>
                  <a:lnTo>
                    <a:pt x="2138005" y="21463"/>
                  </a:lnTo>
                  <a:lnTo>
                    <a:pt x="2152015" y="0"/>
                  </a:lnTo>
                  <a:close/>
                </a:path>
              </a:pathLst>
            </a:custGeom>
            <a:solidFill>
              <a:srgbClr val="000000"/>
            </a:solidFill>
          </p:spPr>
          <p:txBody>
            <a:bodyPr wrap="square" lIns="0" tIns="0" rIns="0" bIns="0" rtlCol="0">
              <a:noAutofit/>
            </a:bodyPr>
            <a:lstStyle/>
            <a:p/>
          </p:txBody>
        </p:sp>
        <p:sp>
          <p:nvSpPr>
            <p:cNvPr id="98" name="object 9"/>
            <p:cNvSpPr/>
            <p:nvPr/>
          </p:nvSpPr>
          <p:spPr>
            <a:xfrm>
              <a:off x="8694" y="5834"/>
              <a:ext cx="3367" cy="122"/>
            </a:xfrm>
            <a:custGeom>
              <a:avLst/>
              <a:gdLst/>
              <a:ahLst/>
              <a:cxnLst/>
              <a:rect l="l" t="t" r="r" b="b"/>
              <a:pathLst>
                <a:path w="2137917" h="77724">
                  <a:moveTo>
                    <a:pt x="2060151" y="51759"/>
                  </a:moveTo>
                  <a:lnTo>
                    <a:pt x="2060066" y="77723"/>
                  </a:lnTo>
                  <a:lnTo>
                    <a:pt x="2112309" y="51815"/>
                  </a:lnTo>
                  <a:lnTo>
                    <a:pt x="2073148" y="51815"/>
                  </a:lnTo>
                  <a:lnTo>
                    <a:pt x="2060151" y="51759"/>
                  </a:lnTo>
                  <a:close/>
                </a:path>
                <a:path w="2137917" h="77724">
                  <a:moveTo>
                    <a:pt x="2060236" y="25851"/>
                  </a:moveTo>
                  <a:lnTo>
                    <a:pt x="2060151" y="51759"/>
                  </a:lnTo>
                  <a:lnTo>
                    <a:pt x="2073148" y="51815"/>
                  </a:lnTo>
                  <a:lnTo>
                    <a:pt x="2073275" y="25907"/>
                  </a:lnTo>
                  <a:lnTo>
                    <a:pt x="2060236" y="25851"/>
                  </a:lnTo>
                  <a:close/>
                </a:path>
                <a:path w="2137917" h="77724">
                  <a:moveTo>
                    <a:pt x="2060321" y="0"/>
                  </a:moveTo>
                  <a:lnTo>
                    <a:pt x="2060236" y="25851"/>
                  </a:lnTo>
                  <a:lnTo>
                    <a:pt x="2073275" y="25907"/>
                  </a:lnTo>
                  <a:lnTo>
                    <a:pt x="2073148" y="51815"/>
                  </a:lnTo>
                  <a:lnTo>
                    <a:pt x="2112309" y="51815"/>
                  </a:lnTo>
                  <a:lnTo>
                    <a:pt x="2137917" y="39115"/>
                  </a:lnTo>
                  <a:lnTo>
                    <a:pt x="2060321" y="0"/>
                  </a:lnTo>
                  <a:close/>
                </a:path>
                <a:path w="2137917" h="77724">
                  <a:moveTo>
                    <a:pt x="0" y="16890"/>
                  </a:moveTo>
                  <a:lnTo>
                    <a:pt x="0" y="42798"/>
                  </a:lnTo>
                  <a:lnTo>
                    <a:pt x="2060151" y="51759"/>
                  </a:lnTo>
                  <a:lnTo>
                    <a:pt x="2060236" y="25851"/>
                  </a:lnTo>
                  <a:lnTo>
                    <a:pt x="0" y="16890"/>
                  </a:lnTo>
                  <a:close/>
                </a:path>
              </a:pathLst>
            </a:custGeom>
            <a:solidFill>
              <a:srgbClr val="000000"/>
            </a:solidFill>
          </p:spPr>
          <p:txBody>
            <a:bodyPr wrap="square" lIns="0" tIns="0" rIns="0" bIns="0" rtlCol="0">
              <a:noAutofit/>
            </a:bodyPr>
            <a:lstStyle/>
            <a:p/>
          </p:txBody>
        </p:sp>
        <p:sp>
          <p:nvSpPr>
            <p:cNvPr id="99" name="object 10"/>
            <p:cNvSpPr/>
            <p:nvPr/>
          </p:nvSpPr>
          <p:spPr>
            <a:xfrm>
              <a:off x="8683" y="3855"/>
              <a:ext cx="3377" cy="2042"/>
            </a:xfrm>
            <a:custGeom>
              <a:avLst/>
              <a:gdLst/>
              <a:ahLst/>
              <a:cxnLst/>
              <a:rect l="l" t="t" r="r" b="b"/>
              <a:pathLst>
                <a:path w="2144649" h="1296543">
                  <a:moveTo>
                    <a:pt x="2071383" y="1267606"/>
                  </a:moveTo>
                  <a:lnTo>
                    <a:pt x="2058034" y="1289812"/>
                  </a:lnTo>
                  <a:lnTo>
                    <a:pt x="2144648" y="1296543"/>
                  </a:lnTo>
                  <a:lnTo>
                    <a:pt x="2130512" y="1274318"/>
                  </a:lnTo>
                  <a:lnTo>
                    <a:pt x="2082545" y="1274318"/>
                  </a:lnTo>
                  <a:lnTo>
                    <a:pt x="2071383" y="1267606"/>
                  </a:lnTo>
                  <a:close/>
                </a:path>
                <a:path w="2144649" h="1296543">
                  <a:moveTo>
                    <a:pt x="2084737" y="1245392"/>
                  </a:moveTo>
                  <a:lnTo>
                    <a:pt x="2071383" y="1267606"/>
                  </a:lnTo>
                  <a:lnTo>
                    <a:pt x="2082545" y="1274318"/>
                  </a:lnTo>
                  <a:lnTo>
                    <a:pt x="2095881" y="1252093"/>
                  </a:lnTo>
                  <a:lnTo>
                    <a:pt x="2084737" y="1245392"/>
                  </a:lnTo>
                  <a:close/>
                </a:path>
                <a:path w="2144649" h="1296543">
                  <a:moveTo>
                    <a:pt x="2098040" y="1223264"/>
                  </a:moveTo>
                  <a:lnTo>
                    <a:pt x="2084737" y="1245392"/>
                  </a:lnTo>
                  <a:lnTo>
                    <a:pt x="2095881" y="1252093"/>
                  </a:lnTo>
                  <a:lnTo>
                    <a:pt x="2082545" y="1274318"/>
                  </a:lnTo>
                  <a:lnTo>
                    <a:pt x="2130512" y="1274318"/>
                  </a:lnTo>
                  <a:lnTo>
                    <a:pt x="2098040" y="1223264"/>
                  </a:lnTo>
                  <a:close/>
                </a:path>
                <a:path w="2144649" h="1296543">
                  <a:moveTo>
                    <a:pt x="13462" y="0"/>
                  </a:moveTo>
                  <a:lnTo>
                    <a:pt x="0" y="22098"/>
                  </a:lnTo>
                  <a:lnTo>
                    <a:pt x="2071383" y="1267606"/>
                  </a:lnTo>
                  <a:lnTo>
                    <a:pt x="2084737" y="1245392"/>
                  </a:lnTo>
                  <a:lnTo>
                    <a:pt x="13462" y="0"/>
                  </a:lnTo>
                  <a:close/>
                </a:path>
              </a:pathLst>
            </a:custGeom>
            <a:solidFill>
              <a:srgbClr val="000000"/>
            </a:solidFill>
          </p:spPr>
          <p:txBody>
            <a:bodyPr wrap="square" lIns="0" tIns="0" rIns="0" bIns="0" rtlCol="0">
              <a:noAutofit/>
            </a:bodyPr>
            <a:lstStyle/>
            <a:p/>
          </p:txBody>
        </p:sp>
        <p:sp>
          <p:nvSpPr>
            <p:cNvPr id="100" name="object 11"/>
            <p:cNvSpPr/>
            <p:nvPr/>
          </p:nvSpPr>
          <p:spPr>
            <a:xfrm>
              <a:off x="14999" y="5820"/>
              <a:ext cx="1267" cy="122"/>
            </a:xfrm>
            <a:custGeom>
              <a:avLst/>
              <a:gdLst/>
              <a:ahLst/>
              <a:cxnLst/>
              <a:rect l="l" t="t" r="r" b="b"/>
              <a:pathLst>
                <a:path w="804671" h="77724">
                  <a:moveTo>
                    <a:pt x="726947" y="0"/>
                  </a:moveTo>
                  <a:lnTo>
                    <a:pt x="726947" y="77724"/>
                  </a:lnTo>
                  <a:lnTo>
                    <a:pt x="778763" y="51816"/>
                  </a:lnTo>
                  <a:lnTo>
                    <a:pt x="739901" y="51816"/>
                  </a:lnTo>
                  <a:lnTo>
                    <a:pt x="739901" y="25908"/>
                  </a:lnTo>
                  <a:lnTo>
                    <a:pt x="778763" y="25908"/>
                  </a:lnTo>
                  <a:lnTo>
                    <a:pt x="726947" y="0"/>
                  </a:lnTo>
                  <a:close/>
                </a:path>
                <a:path w="804671" h="77724">
                  <a:moveTo>
                    <a:pt x="726947" y="25908"/>
                  </a:moveTo>
                  <a:lnTo>
                    <a:pt x="0" y="25908"/>
                  </a:lnTo>
                  <a:lnTo>
                    <a:pt x="0" y="51816"/>
                  </a:lnTo>
                  <a:lnTo>
                    <a:pt x="726947" y="51816"/>
                  </a:lnTo>
                  <a:lnTo>
                    <a:pt x="726947" y="25908"/>
                  </a:lnTo>
                  <a:close/>
                </a:path>
                <a:path w="804671" h="77724">
                  <a:moveTo>
                    <a:pt x="778763" y="25908"/>
                  </a:moveTo>
                  <a:lnTo>
                    <a:pt x="739901" y="25908"/>
                  </a:lnTo>
                  <a:lnTo>
                    <a:pt x="739901" y="51816"/>
                  </a:lnTo>
                  <a:lnTo>
                    <a:pt x="778763" y="51816"/>
                  </a:lnTo>
                  <a:lnTo>
                    <a:pt x="804671" y="38862"/>
                  </a:lnTo>
                  <a:lnTo>
                    <a:pt x="778763" y="25908"/>
                  </a:lnTo>
                  <a:close/>
                </a:path>
              </a:pathLst>
            </a:custGeom>
            <a:solidFill>
              <a:srgbClr val="000000"/>
            </a:solidFill>
          </p:spPr>
          <p:txBody>
            <a:bodyPr wrap="square" lIns="0" tIns="0" rIns="0" bIns="0" rtlCol="0">
              <a:noAutofit/>
            </a:bodyPr>
            <a:lstStyle/>
            <a:p/>
          </p:txBody>
        </p:sp>
        <p:sp>
          <p:nvSpPr>
            <p:cNvPr id="101" name="object 12"/>
            <p:cNvSpPr/>
            <p:nvPr/>
          </p:nvSpPr>
          <p:spPr>
            <a:xfrm>
              <a:off x="13879" y="5095"/>
              <a:ext cx="1481" cy="1483"/>
            </a:xfrm>
            <a:prstGeom prst="rect">
              <a:avLst/>
            </a:prstGeom>
            <a:blipFill>
              <a:blip r:embed="rId3" cstate="print"/>
              <a:stretch>
                <a:fillRect/>
              </a:stretch>
            </a:blipFill>
          </p:spPr>
          <p:txBody>
            <a:bodyPr wrap="square" lIns="0" tIns="0" rIns="0" bIns="0" rtlCol="0">
              <a:noAutofit/>
            </a:bodyPr>
            <a:lstStyle/>
            <a:p/>
          </p:txBody>
        </p:sp>
        <p:sp>
          <p:nvSpPr>
            <p:cNvPr id="102" name="object 13"/>
            <p:cNvSpPr/>
            <p:nvPr/>
          </p:nvSpPr>
          <p:spPr>
            <a:xfrm>
              <a:off x="13879" y="5095"/>
              <a:ext cx="1481" cy="1483"/>
            </a:xfrm>
            <a:custGeom>
              <a:avLst/>
              <a:gdLst/>
              <a:ahLst/>
              <a:cxnLst/>
              <a:rect l="l" t="t" r="r" b="b"/>
              <a:pathLst>
                <a:path w="940307" h="941831">
                  <a:moveTo>
                    <a:pt x="0" y="470916"/>
                  </a:moveTo>
                  <a:lnTo>
                    <a:pt x="1558" y="432291"/>
                  </a:lnTo>
                  <a:lnTo>
                    <a:pt x="13660" y="357744"/>
                  </a:lnTo>
                  <a:lnTo>
                    <a:pt x="36939" y="287607"/>
                  </a:lnTo>
                  <a:lnTo>
                    <a:pt x="70426" y="222850"/>
                  </a:lnTo>
                  <a:lnTo>
                    <a:pt x="113155" y="164442"/>
                  </a:lnTo>
                  <a:lnTo>
                    <a:pt x="164159" y="113352"/>
                  </a:lnTo>
                  <a:lnTo>
                    <a:pt x="222472" y="70550"/>
                  </a:lnTo>
                  <a:lnTo>
                    <a:pt x="287125" y="37004"/>
                  </a:lnTo>
                  <a:lnTo>
                    <a:pt x="357152" y="13685"/>
                  </a:lnTo>
                  <a:lnTo>
                    <a:pt x="431586" y="1560"/>
                  </a:lnTo>
                  <a:lnTo>
                    <a:pt x="470153" y="0"/>
                  </a:lnTo>
                  <a:lnTo>
                    <a:pt x="508721" y="1560"/>
                  </a:lnTo>
                  <a:lnTo>
                    <a:pt x="583155" y="13685"/>
                  </a:lnTo>
                  <a:lnTo>
                    <a:pt x="653182" y="37004"/>
                  </a:lnTo>
                  <a:lnTo>
                    <a:pt x="717835" y="70550"/>
                  </a:lnTo>
                  <a:lnTo>
                    <a:pt x="776148" y="113352"/>
                  </a:lnTo>
                  <a:lnTo>
                    <a:pt x="827152" y="164442"/>
                  </a:lnTo>
                  <a:lnTo>
                    <a:pt x="869881" y="222850"/>
                  </a:lnTo>
                  <a:lnTo>
                    <a:pt x="903368" y="287607"/>
                  </a:lnTo>
                  <a:lnTo>
                    <a:pt x="926647" y="357744"/>
                  </a:lnTo>
                  <a:lnTo>
                    <a:pt x="938749" y="432291"/>
                  </a:lnTo>
                  <a:lnTo>
                    <a:pt x="940308" y="470916"/>
                  </a:lnTo>
                  <a:lnTo>
                    <a:pt x="938749" y="509540"/>
                  </a:lnTo>
                  <a:lnTo>
                    <a:pt x="926647" y="584087"/>
                  </a:lnTo>
                  <a:lnTo>
                    <a:pt x="903368" y="654224"/>
                  </a:lnTo>
                  <a:lnTo>
                    <a:pt x="869881" y="718981"/>
                  </a:lnTo>
                  <a:lnTo>
                    <a:pt x="827152" y="777389"/>
                  </a:lnTo>
                  <a:lnTo>
                    <a:pt x="776148" y="828479"/>
                  </a:lnTo>
                  <a:lnTo>
                    <a:pt x="717835" y="871281"/>
                  </a:lnTo>
                  <a:lnTo>
                    <a:pt x="653182" y="904827"/>
                  </a:lnTo>
                  <a:lnTo>
                    <a:pt x="583155" y="928146"/>
                  </a:lnTo>
                  <a:lnTo>
                    <a:pt x="508721" y="940271"/>
                  </a:lnTo>
                  <a:lnTo>
                    <a:pt x="470153" y="941832"/>
                  </a:lnTo>
                  <a:lnTo>
                    <a:pt x="431586" y="940271"/>
                  </a:lnTo>
                  <a:lnTo>
                    <a:pt x="357152" y="928146"/>
                  </a:lnTo>
                  <a:lnTo>
                    <a:pt x="287125" y="904827"/>
                  </a:lnTo>
                  <a:lnTo>
                    <a:pt x="222472" y="871281"/>
                  </a:lnTo>
                  <a:lnTo>
                    <a:pt x="164159" y="828479"/>
                  </a:lnTo>
                  <a:lnTo>
                    <a:pt x="113155" y="777389"/>
                  </a:lnTo>
                  <a:lnTo>
                    <a:pt x="70426" y="718981"/>
                  </a:lnTo>
                  <a:lnTo>
                    <a:pt x="36939" y="654224"/>
                  </a:lnTo>
                  <a:lnTo>
                    <a:pt x="13660" y="584087"/>
                  </a:lnTo>
                  <a:lnTo>
                    <a:pt x="1558" y="509540"/>
                  </a:lnTo>
                  <a:lnTo>
                    <a:pt x="0" y="470916"/>
                  </a:lnTo>
                  <a:close/>
                </a:path>
              </a:pathLst>
            </a:custGeom>
            <a:ln w="6096">
              <a:solidFill>
                <a:srgbClr val="5B9BD4"/>
              </a:solidFill>
            </a:ln>
          </p:spPr>
          <p:txBody>
            <a:bodyPr wrap="square" lIns="0" tIns="0" rIns="0" bIns="0" rtlCol="0">
              <a:noAutofit/>
            </a:bodyPr>
            <a:lstStyle/>
            <a:p/>
          </p:txBody>
        </p:sp>
        <p:sp>
          <p:nvSpPr>
            <p:cNvPr id="103" name="object 14"/>
            <p:cNvSpPr/>
            <p:nvPr/>
          </p:nvSpPr>
          <p:spPr>
            <a:xfrm>
              <a:off x="12599" y="5789"/>
              <a:ext cx="1267" cy="122"/>
            </a:xfrm>
            <a:custGeom>
              <a:avLst/>
              <a:gdLst/>
              <a:ahLst/>
              <a:cxnLst/>
              <a:rect l="l" t="t" r="r" b="b"/>
              <a:pathLst>
                <a:path w="804671" h="77724">
                  <a:moveTo>
                    <a:pt x="726948" y="0"/>
                  </a:moveTo>
                  <a:lnTo>
                    <a:pt x="726948" y="77724"/>
                  </a:lnTo>
                  <a:lnTo>
                    <a:pt x="778763" y="51816"/>
                  </a:lnTo>
                  <a:lnTo>
                    <a:pt x="739901" y="51816"/>
                  </a:lnTo>
                  <a:lnTo>
                    <a:pt x="739901" y="25908"/>
                  </a:lnTo>
                  <a:lnTo>
                    <a:pt x="778763" y="25908"/>
                  </a:lnTo>
                  <a:lnTo>
                    <a:pt x="726948" y="0"/>
                  </a:lnTo>
                  <a:close/>
                </a:path>
                <a:path w="804671" h="77724">
                  <a:moveTo>
                    <a:pt x="726948" y="25908"/>
                  </a:moveTo>
                  <a:lnTo>
                    <a:pt x="0" y="25908"/>
                  </a:lnTo>
                  <a:lnTo>
                    <a:pt x="0" y="51816"/>
                  </a:lnTo>
                  <a:lnTo>
                    <a:pt x="726948" y="51816"/>
                  </a:lnTo>
                  <a:lnTo>
                    <a:pt x="726948" y="25908"/>
                  </a:lnTo>
                  <a:close/>
                </a:path>
                <a:path w="804671" h="77724">
                  <a:moveTo>
                    <a:pt x="778763" y="25908"/>
                  </a:moveTo>
                  <a:lnTo>
                    <a:pt x="739901" y="25908"/>
                  </a:lnTo>
                  <a:lnTo>
                    <a:pt x="739901" y="51816"/>
                  </a:lnTo>
                  <a:lnTo>
                    <a:pt x="778763" y="51816"/>
                  </a:lnTo>
                  <a:lnTo>
                    <a:pt x="804671" y="38862"/>
                  </a:lnTo>
                  <a:lnTo>
                    <a:pt x="778763" y="25908"/>
                  </a:lnTo>
                  <a:close/>
                </a:path>
              </a:pathLst>
            </a:custGeom>
            <a:solidFill>
              <a:srgbClr val="000000"/>
            </a:solidFill>
          </p:spPr>
          <p:txBody>
            <a:bodyPr wrap="square" lIns="0" tIns="0" rIns="0" bIns="0" rtlCol="0">
              <a:noAutofit/>
            </a:bodyPr>
            <a:lstStyle/>
            <a:p/>
          </p:txBody>
        </p:sp>
        <p:sp>
          <p:nvSpPr>
            <p:cNvPr id="104" name="object 15"/>
            <p:cNvSpPr/>
            <p:nvPr/>
          </p:nvSpPr>
          <p:spPr>
            <a:xfrm>
              <a:off x="12060" y="5487"/>
              <a:ext cx="818" cy="818"/>
            </a:xfrm>
            <a:prstGeom prst="rect">
              <a:avLst/>
            </a:prstGeom>
            <a:blipFill>
              <a:blip r:embed="rId4" cstate="print"/>
              <a:stretch>
                <a:fillRect/>
              </a:stretch>
            </a:blipFill>
          </p:spPr>
          <p:txBody>
            <a:bodyPr wrap="square" lIns="0" tIns="0" rIns="0" bIns="0" rtlCol="0">
              <a:noAutofit/>
            </a:bodyPr>
            <a:lstStyle/>
            <a:p/>
          </p:txBody>
        </p:sp>
        <p:sp>
          <p:nvSpPr>
            <p:cNvPr id="105" name="object 16"/>
            <p:cNvSpPr/>
            <p:nvPr/>
          </p:nvSpPr>
          <p:spPr>
            <a:xfrm>
              <a:off x="12060" y="5487"/>
              <a:ext cx="818" cy="818"/>
            </a:xfrm>
            <a:custGeom>
              <a:avLst/>
              <a:gdLst/>
              <a:ahLst/>
              <a:cxnLst/>
              <a:rect l="l" t="t" r="r" b="b"/>
              <a:pathLst>
                <a:path w="519684" h="519684">
                  <a:moveTo>
                    <a:pt x="0" y="519684"/>
                  </a:moveTo>
                  <a:lnTo>
                    <a:pt x="519684" y="519684"/>
                  </a:lnTo>
                  <a:lnTo>
                    <a:pt x="519684" y="0"/>
                  </a:lnTo>
                  <a:lnTo>
                    <a:pt x="0" y="0"/>
                  </a:lnTo>
                  <a:lnTo>
                    <a:pt x="0" y="519684"/>
                  </a:lnTo>
                  <a:close/>
                </a:path>
              </a:pathLst>
            </a:custGeom>
            <a:ln w="6096">
              <a:solidFill>
                <a:srgbClr val="A4A4A4"/>
              </a:solidFill>
            </a:ln>
          </p:spPr>
          <p:txBody>
            <a:bodyPr wrap="square" lIns="0" tIns="0" rIns="0" bIns="0" rtlCol="0">
              <a:noAutofit/>
            </a:bodyPr>
            <a:lstStyle/>
            <a:p/>
          </p:txBody>
        </p:sp>
        <p:sp>
          <p:nvSpPr>
            <p:cNvPr id="106" name="object 17"/>
            <p:cNvSpPr/>
            <p:nvPr/>
          </p:nvSpPr>
          <p:spPr>
            <a:xfrm>
              <a:off x="12396" y="6323"/>
              <a:ext cx="122" cy="1189"/>
            </a:xfrm>
            <a:custGeom>
              <a:avLst/>
              <a:gdLst/>
              <a:ahLst/>
              <a:cxnLst/>
              <a:rect l="l" t="t" r="r" b="b"/>
              <a:pathLst>
                <a:path w="77724" h="754773">
                  <a:moveTo>
                    <a:pt x="51816" y="64770"/>
                  </a:moveTo>
                  <a:lnTo>
                    <a:pt x="25908" y="64770"/>
                  </a:lnTo>
                  <a:lnTo>
                    <a:pt x="25908" y="754773"/>
                  </a:lnTo>
                  <a:lnTo>
                    <a:pt x="51816" y="754773"/>
                  </a:lnTo>
                  <a:lnTo>
                    <a:pt x="51816" y="64770"/>
                  </a:lnTo>
                  <a:close/>
                </a:path>
                <a:path w="77724" h="754773">
                  <a:moveTo>
                    <a:pt x="38862" y="0"/>
                  </a:moveTo>
                  <a:lnTo>
                    <a:pt x="0" y="77724"/>
                  </a:lnTo>
                  <a:lnTo>
                    <a:pt x="25908" y="77724"/>
                  </a:lnTo>
                  <a:lnTo>
                    <a:pt x="25908" y="64770"/>
                  </a:lnTo>
                  <a:lnTo>
                    <a:pt x="71247" y="64770"/>
                  </a:lnTo>
                  <a:lnTo>
                    <a:pt x="38862" y="0"/>
                  </a:lnTo>
                  <a:close/>
                </a:path>
                <a:path w="77724" h="754773">
                  <a:moveTo>
                    <a:pt x="71247" y="64770"/>
                  </a:moveTo>
                  <a:lnTo>
                    <a:pt x="51816" y="64770"/>
                  </a:lnTo>
                  <a:lnTo>
                    <a:pt x="51816" y="77724"/>
                  </a:lnTo>
                  <a:lnTo>
                    <a:pt x="77724" y="77724"/>
                  </a:lnTo>
                  <a:lnTo>
                    <a:pt x="71247" y="64770"/>
                  </a:lnTo>
                  <a:close/>
                </a:path>
              </a:pathLst>
            </a:custGeom>
            <a:solidFill>
              <a:srgbClr val="000000"/>
            </a:solidFill>
          </p:spPr>
          <p:txBody>
            <a:bodyPr wrap="square" lIns="0" tIns="0" rIns="0" bIns="0" rtlCol="0">
              <a:noAutofit/>
            </a:bodyPr>
            <a:lstStyle/>
            <a:p/>
          </p:txBody>
        </p:sp>
        <p:sp>
          <p:nvSpPr>
            <p:cNvPr id="117" name="object 30"/>
            <p:cNvSpPr txBox="1"/>
            <p:nvPr/>
          </p:nvSpPr>
          <p:spPr>
            <a:xfrm>
              <a:off x="12685" y="4239"/>
              <a:ext cx="410" cy="520"/>
            </a:xfrm>
            <a:prstGeom prst="rect">
              <a:avLst/>
            </a:prstGeom>
          </p:spPr>
          <p:txBody>
            <a:bodyPr wrap="square" lIns="0" tIns="0" rIns="0" bIns="0" rtlCol="0">
              <a:noAutofit/>
            </a:bodyPr>
            <a:lstStyle/>
            <a:p>
              <a:pPr marL="12700">
                <a:lnSpc>
                  <a:spcPts val="2545"/>
                </a:lnSpc>
                <a:spcBef>
                  <a:spcPts val="125"/>
                </a:spcBef>
              </a:pPr>
              <a:r>
                <a:rPr sz="3600" spc="0" baseline="3000" dirty="0">
                  <a:solidFill>
                    <a:srgbClr val="FFFFFF"/>
                  </a:solidFill>
                  <a:latin typeface="微软雅黑" panose="020B0503020204020204" pitchFamily="34" charset="-122"/>
                  <a:cs typeface="Calibri" panose="020F0502020204030204"/>
                </a:rPr>
                <a:t>A</a:t>
              </a:r>
              <a:endParaRPr sz="2400" dirty="0">
                <a:latin typeface="微软雅黑" panose="020B0503020204020204" pitchFamily="34" charset="-122"/>
                <a:cs typeface="Calibri" panose="020F0502020204030204"/>
              </a:endParaRPr>
            </a:p>
          </p:txBody>
        </p:sp>
        <p:sp>
          <p:nvSpPr>
            <p:cNvPr id="119" name="object 32"/>
            <p:cNvSpPr txBox="1"/>
            <p:nvPr/>
          </p:nvSpPr>
          <p:spPr>
            <a:xfrm>
              <a:off x="13247" y="5160"/>
              <a:ext cx="419" cy="702"/>
            </a:xfrm>
            <a:prstGeom prst="rect">
              <a:avLst/>
            </a:prstGeom>
          </p:spPr>
          <p:txBody>
            <a:bodyPr wrap="square" lIns="0" tIns="0" rIns="0" bIns="0" rtlCol="0">
              <a:noAutofit/>
            </a:bodyPr>
            <a:lstStyle/>
            <a:p>
              <a:pPr marL="12700">
                <a:lnSpc>
                  <a:spcPts val="3475"/>
                </a:lnSpc>
                <a:spcBef>
                  <a:spcPts val="175"/>
                </a:spcBef>
              </a:pPr>
              <a:r>
                <a:rPr sz="3300" i="1" spc="12" dirty="0">
                  <a:latin typeface="Times New Roman" panose="02020603050405020304"/>
                  <a:cs typeface="Times New Roman" panose="02020603050405020304"/>
                </a:rPr>
                <a:t>z</a:t>
              </a:r>
              <a:endParaRPr sz="3300">
                <a:latin typeface="Times New Roman" panose="02020603050405020304"/>
                <a:cs typeface="Times New Roman" panose="02020603050405020304"/>
              </a:endParaRPr>
            </a:p>
          </p:txBody>
        </p:sp>
        <p:sp>
          <p:nvSpPr>
            <p:cNvPr id="120" name="object 33"/>
            <p:cNvSpPr txBox="1"/>
            <p:nvPr/>
          </p:nvSpPr>
          <p:spPr>
            <a:xfrm>
              <a:off x="13323" y="5330"/>
              <a:ext cx="2729" cy="2398"/>
            </a:xfrm>
            <a:prstGeom prst="rect">
              <a:avLst/>
            </a:prstGeom>
          </p:spPr>
          <p:txBody>
            <a:bodyPr wrap="square" lIns="0" tIns="0" rIns="0" bIns="0" rtlCol="0">
              <a:noAutofit/>
            </a:bodyPr>
            <a:lstStyle/>
            <a:p>
              <a:pPr marL="187960" marR="266065" algn="ctr">
                <a:lnSpc>
                  <a:spcPts val="4180"/>
                </a:lnSpc>
                <a:spcBef>
                  <a:spcPts val="210"/>
                </a:spcBef>
              </a:pPr>
              <a:r>
                <a:rPr sz="3100" spc="-428" dirty="0">
                  <a:latin typeface="Symbol" panose="05050102010706020507"/>
                  <a:cs typeface="Symbol" panose="05050102010706020507"/>
                </a:rPr>
                <a:t></a:t>
              </a:r>
              <a:r>
                <a:rPr sz="3900" spc="-234" dirty="0">
                  <a:latin typeface="Symbol" panose="05050102010706020507"/>
                  <a:cs typeface="Symbol" panose="05050102010706020507"/>
                </a:rPr>
                <a:t></a:t>
              </a:r>
              <a:r>
                <a:rPr sz="2950" i="1" spc="0" dirty="0">
                  <a:latin typeface="Times New Roman" panose="02020603050405020304"/>
                  <a:cs typeface="Times New Roman" panose="02020603050405020304"/>
                </a:rPr>
                <a:t>z</a:t>
              </a:r>
              <a:r>
                <a:rPr sz="2950" i="1" spc="-500" dirty="0">
                  <a:latin typeface="Times New Roman" panose="02020603050405020304"/>
                  <a:cs typeface="Times New Roman" panose="02020603050405020304"/>
                </a:rPr>
                <a:t> </a:t>
              </a:r>
              <a:r>
                <a:rPr sz="3900" spc="-324" dirty="0">
                  <a:latin typeface="Symbol" panose="05050102010706020507"/>
                  <a:cs typeface="Symbol" panose="05050102010706020507"/>
                </a:rPr>
                <a:t></a:t>
              </a:r>
              <a:endParaRPr sz="3900" dirty="0">
                <a:latin typeface="Symbol" panose="05050102010706020507"/>
                <a:cs typeface="Symbol" panose="05050102010706020507"/>
              </a:endParaRPr>
            </a:p>
            <a:p>
              <a:pPr algn="ctr">
                <a:lnSpc>
                  <a:spcPct val="102000"/>
                </a:lnSpc>
                <a:spcBef>
                  <a:spcPts val="1735"/>
                </a:spcBef>
              </a:pPr>
              <a:r>
                <a:rPr sz="2400" spc="0" dirty="0">
                  <a:solidFill>
                    <a:srgbClr val="0000FF"/>
                  </a:solidFill>
                  <a:latin typeface="微软雅黑" panose="020B0503020204020204" pitchFamily="34" charset="-122"/>
                  <a:cs typeface="Calibri" panose="020F0502020204030204"/>
                </a:rPr>
                <a:t>Acti</a:t>
              </a:r>
              <a:r>
                <a:rPr sz="2400" spc="-34" dirty="0">
                  <a:solidFill>
                    <a:srgbClr val="0000FF"/>
                  </a:solidFill>
                  <a:latin typeface="微软雅黑" panose="020B0503020204020204" pitchFamily="34" charset="-122"/>
                  <a:cs typeface="Calibri" panose="020F0502020204030204"/>
                </a:rPr>
                <a:t>v</a:t>
              </a:r>
              <a:r>
                <a:rPr sz="2400" spc="-19" dirty="0">
                  <a:solidFill>
                    <a:srgbClr val="0000FF"/>
                  </a:solidFill>
                  <a:latin typeface="微软雅黑" panose="020B0503020204020204" pitchFamily="34" charset="-122"/>
                  <a:cs typeface="Calibri" panose="020F0502020204030204"/>
                </a:rPr>
                <a:t>a</a:t>
              </a:r>
              <a:r>
                <a:rPr sz="2400" spc="0" dirty="0">
                  <a:solidFill>
                    <a:srgbClr val="0000FF"/>
                  </a:solidFill>
                  <a:latin typeface="微软雅黑" panose="020B0503020204020204" pitchFamily="34" charset="-122"/>
                  <a:cs typeface="Calibri" panose="020F0502020204030204"/>
                </a:rPr>
                <a:t>ti</a:t>
              </a:r>
              <a:r>
                <a:rPr sz="2400" spc="-4" dirty="0">
                  <a:solidFill>
                    <a:srgbClr val="0000FF"/>
                  </a:solidFill>
                  <a:latin typeface="微软雅黑" panose="020B0503020204020204" pitchFamily="34" charset="-122"/>
                  <a:cs typeface="Calibri" panose="020F0502020204030204"/>
                </a:rPr>
                <a:t>o</a:t>
              </a:r>
              <a:r>
                <a:rPr sz="2400" spc="0" dirty="0">
                  <a:solidFill>
                    <a:srgbClr val="0000FF"/>
                  </a:solidFill>
                  <a:latin typeface="微软雅黑" panose="020B0503020204020204" pitchFamily="34" charset="-122"/>
                  <a:cs typeface="Calibri" panose="020F0502020204030204"/>
                </a:rPr>
                <a:t>n</a:t>
              </a:r>
              <a:endParaRPr sz="2400" dirty="0">
                <a:latin typeface="微软雅黑" panose="020B0503020204020204" pitchFamily="34" charset="-122"/>
                <a:cs typeface="Calibri" panose="020F0502020204030204"/>
              </a:endParaRPr>
            </a:p>
            <a:p>
              <a:pPr marL="83820" marR="110490" algn="ctr">
                <a:lnSpc>
                  <a:spcPts val="2880"/>
                </a:lnSpc>
                <a:spcBef>
                  <a:spcPts val="145"/>
                </a:spcBef>
              </a:pPr>
              <a:r>
                <a:rPr sz="3600" spc="0" baseline="1000" dirty="0">
                  <a:solidFill>
                    <a:srgbClr val="0000FF"/>
                  </a:solidFill>
                  <a:latin typeface="微软雅黑" panose="020B0503020204020204" pitchFamily="34" charset="-122"/>
                  <a:cs typeface="Calibri" panose="020F0502020204030204"/>
                </a:rPr>
                <a:t>function</a:t>
              </a:r>
              <a:endParaRPr sz="2400" dirty="0">
                <a:latin typeface="微软雅黑" panose="020B0503020204020204" pitchFamily="34" charset="-122"/>
                <a:cs typeface="Calibri" panose="020F0502020204030204"/>
              </a:endParaRPr>
            </a:p>
          </p:txBody>
        </p:sp>
        <p:sp>
          <p:nvSpPr>
            <p:cNvPr id="121" name="object 34"/>
            <p:cNvSpPr txBox="1"/>
            <p:nvPr/>
          </p:nvSpPr>
          <p:spPr>
            <a:xfrm>
              <a:off x="16441" y="5438"/>
              <a:ext cx="491" cy="704"/>
            </a:xfrm>
            <a:prstGeom prst="rect">
              <a:avLst/>
            </a:prstGeom>
          </p:spPr>
          <p:txBody>
            <a:bodyPr wrap="square" lIns="0" tIns="0" rIns="0" bIns="0" rtlCol="0">
              <a:noAutofit/>
            </a:bodyPr>
            <a:lstStyle/>
            <a:p>
              <a:pPr marL="12700">
                <a:lnSpc>
                  <a:spcPts val="3485"/>
                </a:lnSpc>
                <a:spcBef>
                  <a:spcPts val="175"/>
                </a:spcBef>
              </a:pPr>
              <a:r>
                <a:rPr sz="3300" i="1" spc="0" dirty="0">
                  <a:latin typeface="Times New Roman" panose="02020603050405020304"/>
                  <a:cs typeface="Times New Roman" panose="02020603050405020304"/>
                </a:rPr>
                <a:t>a</a:t>
              </a:r>
              <a:endParaRPr sz="3300">
                <a:latin typeface="Times New Roman" panose="02020603050405020304"/>
                <a:cs typeface="Times New Roman" panose="02020603050405020304"/>
              </a:endParaRPr>
            </a:p>
          </p:txBody>
        </p:sp>
        <p:sp>
          <p:nvSpPr>
            <p:cNvPr id="122" name="object 35"/>
            <p:cNvSpPr txBox="1"/>
            <p:nvPr/>
          </p:nvSpPr>
          <p:spPr>
            <a:xfrm>
              <a:off x="9124" y="7819"/>
              <a:ext cx="1890" cy="558"/>
            </a:xfrm>
            <a:prstGeom prst="rect">
              <a:avLst/>
            </a:prstGeom>
          </p:spPr>
          <p:txBody>
            <a:bodyPr wrap="square" lIns="0" tIns="0" rIns="0" bIns="0" rtlCol="0">
              <a:noAutofit/>
            </a:bodyPr>
            <a:lstStyle/>
            <a:p>
              <a:pPr marL="12700">
                <a:lnSpc>
                  <a:spcPts val="2545"/>
                </a:lnSpc>
                <a:spcBef>
                  <a:spcPts val="125"/>
                </a:spcBef>
              </a:pPr>
              <a:r>
                <a:rPr sz="3600" spc="-25" baseline="3000" dirty="0">
                  <a:solidFill>
                    <a:srgbClr val="0000FF"/>
                  </a:solidFill>
                  <a:latin typeface="微软雅黑" panose="020B0503020204020204" pitchFamily="34" charset="-122"/>
                  <a:cs typeface="Calibri" panose="020F0502020204030204"/>
                </a:rPr>
                <a:t>w</a:t>
              </a:r>
              <a:r>
                <a:rPr sz="3600" spc="0" baseline="3000" dirty="0">
                  <a:solidFill>
                    <a:srgbClr val="0000FF"/>
                  </a:solidFill>
                  <a:latin typeface="微软雅黑" panose="020B0503020204020204" pitchFamily="34" charset="-122"/>
                  <a:cs typeface="Calibri" panose="020F0502020204030204"/>
                </a:rPr>
                <a:t>eig</a:t>
              </a:r>
              <a:r>
                <a:rPr sz="3600" spc="-19" baseline="3000" dirty="0">
                  <a:solidFill>
                    <a:srgbClr val="0000FF"/>
                  </a:solidFill>
                  <a:latin typeface="微软雅黑" panose="020B0503020204020204" pitchFamily="34" charset="-122"/>
                  <a:cs typeface="Calibri" panose="020F0502020204030204"/>
                </a:rPr>
                <a:t>h</a:t>
              </a:r>
              <a:r>
                <a:rPr sz="3600" spc="0" baseline="3000" dirty="0">
                  <a:solidFill>
                    <a:srgbClr val="0000FF"/>
                  </a:solidFill>
                  <a:latin typeface="微软雅黑" panose="020B0503020204020204" pitchFamily="34" charset="-122"/>
                  <a:cs typeface="Calibri" panose="020F0502020204030204"/>
                </a:rPr>
                <a:t>ts</a:t>
              </a:r>
              <a:endParaRPr sz="2400" dirty="0">
                <a:latin typeface="微软雅黑" panose="020B0503020204020204" pitchFamily="34" charset="-122"/>
                <a:cs typeface="Calibri" panose="020F0502020204030204"/>
              </a:endParaRPr>
            </a:p>
          </p:txBody>
        </p:sp>
        <p:sp>
          <p:nvSpPr>
            <p:cNvPr id="123" name="object 36"/>
            <p:cNvSpPr txBox="1"/>
            <p:nvPr/>
          </p:nvSpPr>
          <p:spPr>
            <a:xfrm>
              <a:off x="13016" y="7923"/>
              <a:ext cx="1302" cy="465"/>
            </a:xfrm>
            <a:prstGeom prst="rect">
              <a:avLst/>
            </a:prstGeom>
          </p:spPr>
          <p:txBody>
            <a:bodyPr wrap="square" lIns="0" tIns="0" rIns="0" bIns="0" rtlCol="0">
              <a:noAutofit/>
            </a:bodyPr>
            <a:lstStyle/>
            <a:p>
              <a:pPr marL="12700">
                <a:lnSpc>
                  <a:spcPts val="2545"/>
                </a:lnSpc>
                <a:spcBef>
                  <a:spcPts val="125"/>
                </a:spcBef>
              </a:pPr>
              <a:r>
                <a:rPr sz="3600" spc="0" baseline="3000" dirty="0">
                  <a:solidFill>
                    <a:srgbClr val="0000FF"/>
                  </a:solidFill>
                  <a:latin typeface="微软雅黑" panose="020B0503020204020204" pitchFamily="34" charset="-122"/>
                  <a:cs typeface="Calibri" panose="020F0502020204030204"/>
                </a:rPr>
                <a:t>bias</a:t>
              </a:r>
              <a:endParaRPr sz="2400" dirty="0">
                <a:latin typeface="微软雅黑" panose="020B0503020204020204" pitchFamily="34" charset="-122"/>
                <a:cs typeface="Calibri" panose="020F0502020204030204"/>
              </a:endParaRPr>
            </a:p>
          </p:txBody>
        </p:sp>
        <p:sp>
          <p:nvSpPr>
            <p:cNvPr id="124" name="object 37"/>
            <p:cNvSpPr txBox="1"/>
            <p:nvPr/>
          </p:nvSpPr>
          <p:spPr>
            <a:xfrm>
              <a:off x="9621" y="6273"/>
              <a:ext cx="703" cy="426"/>
            </a:xfrm>
            <a:prstGeom prst="rect">
              <a:avLst/>
            </a:prstGeom>
          </p:spPr>
          <p:txBody>
            <a:bodyPr wrap="square" lIns="0" tIns="0" rIns="0" bIns="0" rtlCol="0">
              <a:noAutofit/>
            </a:bodyPr>
            <a:lstStyle/>
            <a:p>
              <a:pPr marL="12700">
                <a:lnSpc>
                  <a:spcPts val="2950"/>
                </a:lnSpc>
                <a:spcBef>
                  <a:spcPts val="145"/>
                </a:spcBef>
              </a:pPr>
              <a:r>
                <a:rPr sz="4200" spc="0" baseline="3000" dirty="0">
                  <a:latin typeface="微软雅黑" panose="020B0503020204020204" pitchFamily="34" charset="-122"/>
                  <a:cs typeface="Calibri" panose="020F0502020204030204"/>
                </a:rPr>
                <a:t>…</a:t>
              </a:r>
              <a:endParaRPr sz="2800" dirty="0">
                <a:latin typeface="微软雅黑" panose="020B0503020204020204" pitchFamily="34" charset="-122"/>
                <a:cs typeface="Calibri" panose="020F0502020204030204"/>
              </a:endParaRPr>
            </a:p>
          </p:txBody>
        </p:sp>
        <p:sp>
          <p:nvSpPr>
            <p:cNvPr id="125" name="object 38"/>
            <p:cNvSpPr txBox="1"/>
            <p:nvPr/>
          </p:nvSpPr>
          <p:spPr>
            <a:xfrm>
              <a:off x="9610" y="4735"/>
              <a:ext cx="703" cy="426"/>
            </a:xfrm>
            <a:prstGeom prst="rect">
              <a:avLst/>
            </a:prstGeom>
          </p:spPr>
          <p:txBody>
            <a:bodyPr wrap="square" lIns="0" tIns="0" rIns="0" bIns="0" rtlCol="0">
              <a:noAutofit/>
            </a:bodyPr>
            <a:lstStyle/>
            <a:p>
              <a:pPr marL="12700">
                <a:lnSpc>
                  <a:spcPts val="2950"/>
                </a:lnSpc>
                <a:spcBef>
                  <a:spcPts val="145"/>
                </a:spcBef>
              </a:pPr>
              <a:r>
                <a:rPr sz="4200" spc="0" baseline="3000" dirty="0">
                  <a:latin typeface="微软雅黑" panose="020B0503020204020204" pitchFamily="34" charset="-122"/>
                  <a:cs typeface="Calibri" panose="020F0502020204030204"/>
                </a:rPr>
                <a:t>…</a:t>
              </a:r>
              <a:endParaRPr sz="2800" dirty="0">
                <a:latin typeface="微软雅黑" panose="020B0503020204020204" pitchFamily="34" charset="-122"/>
                <a:cs typeface="Calibri" panose="020F0502020204030204"/>
              </a:endParaRPr>
            </a:p>
          </p:txBody>
        </p:sp>
        <p:sp>
          <p:nvSpPr>
            <p:cNvPr id="126" name="object 39"/>
            <p:cNvSpPr txBox="1"/>
            <p:nvPr/>
          </p:nvSpPr>
          <p:spPr>
            <a:xfrm>
              <a:off x="8005" y="6692"/>
              <a:ext cx="703" cy="426"/>
            </a:xfrm>
            <a:prstGeom prst="rect">
              <a:avLst/>
            </a:prstGeom>
          </p:spPr>
          <p:txBody>
            <a:bodyPr wrap="square" lIns="0" tIns="0" rIns="0" bIns="0" rtlCol="0">
              <a:noAutofit/>
            </a:bodyPr>
            <a:lstStyle/>
            <a:p>
              <a:pPr marL="12700">
                <a:lnSpc>
                  <a:spcPts val="2950"/>
                </a:lnSpc>
                <a:spcBef>
                  <a:spcPts val="145"/>
                </a:spcBef>
              </a:pPr>
              <a:r>
                <a:rPr sz="4200" spc="0" baseline="3000" dirty="0">
                  <a:latin typeface="微软雅黑" panose="020B0503020204020204" pitchFamily="34" charset="-122"/>
                  <a:cs typeface="Calibri" panose="020F0502020204030204"/>
                </a:rPr>
                <a:t>…</a:t>
              </a:r>
              <a:endParaRPr sz="2800" dirty="0">
                <a:latin typeface="微软雅黑" panose="020B0503020204020204" pitchFamily="34" charset="-122"/>
                <a:cs typeface="Calibri" panose="020F0502020204030204"/>
              </a:endParaRPr>
            </a:p>
          </p:txBody>
        </p:sp>
        <p:sp>
          <p:nvSpPr>
            <p:cNvPr id="127" name="object 40"/>
            <p:cNvSpPr txBox="1"/>
            <p:nvPr/>
          </p:nvSpPr>
          <p:spPr>
            <a:xfrm>
              <a:off x="7994" y="4605"/>
              <a:ext cx="703" cy="426"/>
            </a:xfrm>
            <a:prstGeom prst="rect">
              <a:avLst/>
            </a:prstGeom>
          </p:spPr>
          <p:txBody>
            <a:bodyPr wrap="square" lIns="0" tIns="0" rIns="0" bIns="0" rtlCol="0">
              <a:noAutofit/>
            </a:bodyPr>
            <a:lstStyle/>
            <a:p>
              <a:pPr marL="12700">
                <a:lnSpc>
                  <a:spcPts val="2950"/>
                </a:lnSpc>
                <a:spcBef>
                  <a:spcPts val="145"/>
                </a:spcBef>
              </a:pPr>
              <a:r>
                <a:rPr sz="4200" spc="0" baseline="3000" dirty="0">
                  <a:latin typeface="微软雅黑" panose="020B0503020204020204" pitchFamily="34" charset="-122"/>
                  <a:cs typeface="Calibri" panose="020F0502020204030204"/>
                </a:rPr>
                <a:t>…</a:t>
              </a:r>
              <a:endParaRPr sz="2800" dirty="0">
                <a:latin typeface="微软雅黑" panose="020B0503020204020204" pitchFamily="34" charset="-122"/>
                <a:cs typeface="Calibri" panose="020F0502020204030204"/>
              </a:endParaRPr>
            </a:p>
          </p:txBody>
        </p:sp>
        <p:sp>
          <p:nvSpPr>
            <p:cNvPr id="128" name="object 41"/>
            <p:cNvSpPr txBox="1"/>
            <p:nvPr/>
          </p:nvSpPr>
          <p:spPr>
            <a:xfrm>
              <a:off x="11964" y="7488"/>
              <a:ext cx="961" cy="919"/>
            </a:xfrm>
            <a:prstGeom prst="rect">
              <a:avLst/>
            </a:prstGeom>
          </p:spPr>
          <p:txBody>
            <a:bodyPr wrap="square" lIns="0" tIns="0" rIns="0" bIns="0" rtlCol="0">
              <a:noAutofit/>
            </a:bodyPr>
            <a:lstStyle/>
            <a:p>
              <a:pPr marR="12700">
                <a:lnSpc>
                  <a:spcPts val="550"/>
                </a:lnSpc>
                <a:spcBef>
                  <a:spcPts val="40"/>
                </a:spcBef>
              </a:pPr>
              <a:endParaRPr sz="550"/>
            </a:p>
            <a:p>
              <a:pPr marL="169545">
                <a:lnSpc>
                  <a:spcPct val="96000"/>
                </a:lnSpc>
              </a:pPr>
              <a:r>
                <a:rPr sz="3300" i="1" spc="16" dirty="0">
                  <a:latin typeface="Times New Roman" panose="02020603050405020304"/>
                  <a:cs typeface="Times New Roman" panose="02020603050405020304"/>
                </a:rPr>
                <a:t>b</a:t>
              </a:r>
              <a:endParaRPr sz="3300">
                <a:latin typeface="Times New Roman" panose="02020603050405020304"/>
                <a:cs typeface="Times New Roman" panose="02020603050405020304"/>
              </a:endParaRPr>
            </a:p>
          </p:txBody>
        </p:sp>
        <p:sp>
          <p:nvSpPr>
            <p:cNvPr id="129" name="object 42"/>
            <p:cNvSpPr txBox="1"/>
            <p:nvPr/>
          </p:nvSpPr>
          <p:spPr>
            <a:xfrm>
              <a:off x="12060" y="5487"/>
              <a:ext cx="838" cy="818"/>
            </a:xfrm>
            <a:prstGeom prst="rect">
              <a:avLst/>
            </a:prstGeom>
          </p:spPr>
          <p:txBody>
            <a:bodyPr wrap="square" lIns="0" tIns="0" rIns="0" bIns="0" rtlCol="0">
              <a:noAutofit/>
            </a:bodyPr>
            <a:lstStyle/>
            <a:p>
              <a:pPr marL="156845">
                <a:lnSpc>
                  <a:spcPts val="3515"/>
                </a:lnSpc>
                <a:spcBef>
                  <a:spcPts val="175"/>
                </a:spcBef>
              </a:pPr>
              <a:r>
                <a:rPr sz="3300" spc="0" dirty="0">
                  <a:latin typeface="Symbol" panose="05050102010706020507"/>
                  <a:cs typeface="Symbol" panose="05050102010706020507"/>
                </a:rPr>
                <a:t></a:t>
              </a:r>
              <a:endParaRPr sz="3300">
                <a:latin typeface="Symbol" panose="05050102010706020507"/>
                <a:cs typeface="Symbol" panose="05050102010706020507"/>
              </a:endParaRPr>
            </a:p>
          </p:txBody>
        </p:sp>
        <p:sp>
          <p:nvSpPr>
            <p:cNvPr id="130" name="object 43"/>
            <p:cNvSpPr txBox="1"/>
            <p:nvPr/>
          </p:nvSpPr>
          <p:spPr>
            <a:xfrm>
              <a:off x="9348" y="3783"/>
              <a:ext cx="1051" cy="3931"/>
            </a:xfrm>
            <a:prstGeom prst="rect">
              <a:avLst/>
            </a:prstGeom>
          </p:spPr>
          <p:txBody>
            <a:bodyPr wrap="square" lIns="0" tIns="0" rIns="0" bIns="0" rtlCol="0">
              <a:noAutofit/>
            </a:bodyPr>
            <a:lstStyle/>
            <a:p>
              <a:pPr marL="100965" marR="31115">
                <a:lnSpc>
                  <a:spcPts val="3795"/>
                </a:lnSpc>
                <a:spcBef>
                  <a:spcPts val="385"/>
                </a:spcBef>
              </a:pPr>
              <a:r>
                <a:rPr sz="3300" i="1" spc="-304" dirty="0">
                  <a:latin typeface="Times New Roman" panose="02020603050405020304"/>
                  <a:cs typeface="Times New Roman" panose="02020603050405020304"/>
                </a:rPr>
                <a:t>w</a:t>
              </a:r>
              <a:r>
                <a:rPr sz="2850" spc="18" baseline="-26000" dirty="0">
                  <a:latin typeface="Times New Roman" panose="02020603050405020304"/>
                  <a:cs typeface="Times New Roman" panose="02020603050405020304"/>
                </a:rPr>
                <a:t>1</a:t>
              </a:r>
              <a:endParaRPr sz="1900" dirty="0">
                <a:latin typeface="Times New Roman" panose="02020603050405020304"/>
                <a:cs typeface="Times New Roman" panose="02020603050405020304"/>
              </a:endParaRPr>
            </a:p>
            <a:p>
              <a:pPr marL="105410" marR="31115">
                <a:lnSpc>
                  <a:spcPts val="3795"/>
                </a:lnSpc>
                <a:spcBef>
                  <a:spcPts val="2815"/>
                </a:spcBef>
              </a:pPr>
              <a:r>
                <a:rPr sz="4000" i="1" spc="-77" dirty="0" err="1">
                  <a:latin typeface="Times New Roman" panose="02020603050405020304"/>
                  <a:cs typeface="Times New Roman" panose="02020603050405020304"/>
                </a:rPr>
                <a:t>w</a:t>
              </a:r>
              <a:r>
                <a:rPr sz="3600" i="1" spc="16" baseline="-26000" dirty="0" err="1">
                  <a:latin typeface="Times New Roman" panose="02020603050405020304"/>
                  <a:cs typeface="Times New Roman" panose="02020603050405020304"/>
                </a:rPr>
                <a:t>k</a:t>
              </a:r>
              <a:endParaRPr sz="2400" dirty="0">
                <a:latin typeface="Times New Roman" panose="02020603050405020304"/>
                <a:cs typeface="Times New Roman" panose="02020603050405020304"/>
              </a:endParaRPr>
            </a:p>
            <a:p>
              <a:pPr marL="120650">
                <a:lnSpc>
                  <a:spcPts val="3795"/>
                </a:lnSpc>
                <a:spcBef>
                  <a:spcPts val="3940"/>
                </a:spcBef>
              </a:pPr>
              <a:r>
                <a:rPr sz="3300" i="1" spc="-89" dirty="0" err="1">
                  <a:latin typeface="Times New Roman" panose="02020603050405020304"/>
                  <a:cs typeface="Times New Roman" panose="02020603050405020304"/>
                </a:rPr>
                <a:t>w</a:t>
              </a:r>
              <a:r>
                <a:rPr sz="2850" spc="13" baseline="-26000" dirty="0" err="1">
                  <a:latin typeface="Times New Roman" panose="02020603050405020304"/>
                  <a:cs typeface="Times New Roman" panose="02020603050405020304"/>
                </a:rPr>
                <a:t>K</a:t>
              </a:r>
              <a:endParaRPr sz="1900" dirty="0">
                <a:latin typeface="Times New Roman" panose="02020603050405020304"/>
                <a:cs typeface="Times New Roman" panose="02020603050405020304"/>
              </a:endParaRPr>
            </a:p>
          </p:txBody>
        </p:sp>
        <p:sp>
          <p:nvSpPr>
            <p:cNvPr id="131" name="object 44"/>
            <p:cNvSpPr txBox="1"/>
            <p:nvPr/>
          </p:nvSpPr>
          <p:spPr>
            <a:xfrm>
              <a:off x="7754" y="3375"/>
              <a:ext cx="958" cy="5014"/>
            </a:xfrm>
            <a:prstGeom prst="rect">
              <a:avLst/>
            </a:prstGeom>
          </p:spPr>
          <p:txBody>
            <a:bodyPr wrap="square" lIns="0" tIns="0" rIns="0" bIns="0" rtlCol="0">
              <a:noAutofit/>
            </a:bodyPr>
            <a:lstStyle/>
            <a:p>
              <a:pPr marL="144780">
                <a:lnSpc>
                  <a:spcPts val="3795"/>
                </a:lnSpc>
                <a:spcBef>
                  <a:spcPts val="165"/>
                </a:spcBef>
              </a:pPr>
              <a:r>
                <a:rPr lang="en-US" sz="3300" i="1" spc="-153" dirty="0" err="1">
                  <a:latin typeface="Times New Roman" panose="02020603050405020304"/>
                  <a:cs typeface="Times New Roman" panose="02020603050405020304"/>
                </a:rPr>
                <a:t>x</a:t>
              </a:r>
              <a:r>
                <a:rPr sz="2850" spc="18" baseline="-26000" dirty="0" err="1">
                  <a:latin typeface="Times New Roman" panose="02020603050405020304"/>
                  <a:cs typeface="Times New Roman" panose="02020603050405020304"/>
                </a:rPr>
                <a:t>1</a:t>
              </a:r>
              <a:endParaRPr sz="1900" dirty="0">
                <a:latin typeface="Times New Roman" panose="02020603050405020304"/>
                <a:cs typeface="Times New Roman" panose="02020603050405020304"/>
              </a:endParaRPr>
            </a:p>
            <a:p>
              <a:pPr marL="144780">
                <a:lnSpc>
                  <a:spcPts val="3795"/>
                </a:lnSpc>
                <a:spcBef>
                  <a:spcPts val="5230"/>
                </a:spcBef>
              </a:pPr>
              <a:r>
                <a:rPr lang="en-US" sz="3300" i="1" spc="61" dirty="0" err="1">
                  <a:latin typeface="Times New Roman" panose="02020603050405020304"/>
                  <a:cs typeface="Times New Roman" panose="02020603050405020304"/>
                </a:rPr>
                <a:t>x</a:t>
              </a:r>
              <a:r>
                <a:rPr sz="2850" i="1" spc="16" baseline="-26000" dirty="0" err="1">
                  <a:latin typeface="Times New Roman" panose="02020603050405020304"/>
                  <a:cs typeface="Times New Roman" panose="02020603050405020304"/>
                </a:rPr>
                <a:t>k</a:t>
              </a:r>
              <a:endParaRPr sz="1900" dirty="0">
                <a:latin typeface="Times New Roman" panose="02020603050405020304"/>
                <a:cs typeface="Times New Roman" panose="02020603050405020304"/>
              </a:endParaRPr>
            </a:p>
            <a:p>
              <a:pPr marL="119380">
                <a:lnSpc>
                  <a:spcPts val="3795"/>
                </a:lnSpc>
                <a:spcBef>
                  <a:spcPts val="6425"/>
                </a:spcBef>
              </a:pPr>
              <a:r>
                <a:rPr lang="en-US" sz="3300" i="1" spc="61" dirty="0" err="1">
                  <a:latin typeface="Times New Roman" panose="02020603050405020304"/>
                  <a:cs typeface="Times New Roman" panose="02020603050405020304"/>
                </a:rPr>
                <a:t>x</a:t>
              </a:r>
              <a:r>
                <a:rPr sz="2850" spc="41" baseline="-26000" dirty="0" err="1">
                  <a:latin typeface="Times New Roman" panose="02020603050405020304"/>
                  <a:cs typeface="Times New Roman" panose="02020603050405020304"/>
                </a:rPr>
                <a:t>K</a:t>
              </a:r>
              <a:endParaRPr sz="1900" dirty="0">
                <a:latin typeface="Times New Roman" panose="02020603050405020304"/>
                <a:cs typeface="Times New Roman" panose="02020603050405020304"/>
              </a:endParaRPr>
            </a:p>
          </p:txBody>
        </p:sp>
      </p:grpSp>
      <p:sp>
        <p:nvSpPr>
          <p:cNvPr id="132" name="object 48"/>
          <p:cNvSpPr txBox="1"/>
          <p:nvPr/>
        </p:nvSpPr>
        <p:spPr>
          <a:xfrm>
            <a:off x="1940935" y="5788252"/>
            <a:ext cx="265604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ct val="150000"/>
              </a:lnSpc>
              <a:buFont typeface="Arial" panose="020B0604020202020204" pitchFamily="34" charset="0"/>
              <a:buNone/>
              <a:defRPr sz="2800" b="1">
                <a:solidFill>
                  <a:srgbClr val="4B649F"/>
                </a:solidFill>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lang="zh-CN" altLang="en-US" sz="2400" dirty="0">
                <a:solidFill>
                  <a:schemeClr val="tx1"/>
                </a:solidFill>
                <a:latin typeface="+mj-lt"/>
                <a:ea typeface="+mj-ea"/>
                <a:cs typeface="+mj-cs"/>
              </a:rPr>
              <a:t>神经元</a:t>
            </a:r>
            <a:endParaRPr sz="2400" dirty="0">
              <a:solidFill>
                <a:schemeClr val="tx1"/>
              </a:solidFill>
              <a:latin typeface="+mj-lt"/>
              <a:ea typeface="+mj-ea"/>
              <a:cs typeface="+mj-cs"/>
            </a:endParaRPr>
          </a:p>
        </p:txBody>
      </p:sp>
      <p:grpSp>
        <p:nvGrpSpPr>
          <p:cNvPr id="8" name="组合 7"/>
          <p:cNvGrpSpPr/>
          <p:nvPr/>
        </p:nvGrpSpPr>
        <p:grpSpPr>
          <a:xfrm>
            <a:off x="460375" y="2040890"/>
            <a:ext cx="4162425" cy="3607435"/>
            <a:chOff x="725" y="3214"/>
            <a:chExt cx="6555" cy="5681"/>
          </a:xfrm>
        </p:grpSpPr>
        <p:sp>
          <p:nvSpPr>
            <p:cNvPr id="174" name="object 2"/>
            <p:cNvSpPr/>
            <p:nvPr/>
          </p:nvSpPr>
          <p:spPr>
            <a:xfrm>
              <a:off x="725" y="4991"/>
              <a:ext cx="5676" cy="3904"/>
            </a:xfrm>
            <a:prstGeom prst="rect">
              <a:avLst/>
            </a:prstGeom>
            <a:blipFill>
              <a:blip r:embed="rId5" cstate="print"/>
              <a:stretch>
                <a:fillRect/>
              </a:stretch>
            </a:blipFill>
          </p:spPr>
          <p:txBody>
            <a:bodyPr wrap="square" lIns="0" tIns="0" rIns="0" bIns="0" rtlCol="0">
              <a:noAutofit/>
            </a:bodyPr>
            <a:lstStyle/>
            <a:p/>
          </p:txBody>
        </p:sp>
        <p:sp>
          <p:nvSpPr>
            <p:cNvPr id="175" name="object 3"/>
            <p:cNvSpPr/>
            <p:nvPr/>
          </p:nvSpPr>
          <p:spPr>
            <a:xfrm>
              <a:off x="3042" y="3214"/>
              <a:ext cx="1605" cy="1447"/>
            </a:xfrm>
            <a:prstGeom prst="rect">
              <a:avLst/>
            </a:prstGeom>
            <a:blipFill>
              <a:blip r:embed="rId6" cstate="print"/>
              <a:stretch>
                <a:fillRect/>
              </a:stretch>
            </a:blipFill>
          </p:spPr>
          <p:txBody>
            <a:bodyPr wrap="square" lIns="0" tIns="0" rIns="0" bIns="0" rtlCol="0">
              <a:noAutofit/>
            </a:bodyPr>
            <a:lstStyle/>
            <a:p/>
          </p:txBody>
        </p:sp>
        <p:sp>
          <p:nvSpPr>
            <p:cNvPr id="176" name="object 4"/>
            <p:cNvSpPr/>
            <p:nvPr/>
          </p:nvSpPr>
          <p:spPr>
            <a:xfrm>
              <a:off x="4906" y="5207"/>
              <a:ext cx="2374" cy="1284"/>
            </a:xfrm>
            <a:prstGeom prst="rect">
              <a:avLst/>
            </a:prstGeom>
            <a:blipFill>
              <a:blip r:embed="rId7" cstate="print"/>
              <a:stretch>
                <a:fillRect/>
              </a:stretch>
            </a:blipFill>
          </p:spPr>
          <p:txBody>
            <a:bodyPr wrap="square" lIns="0" tIns="0" rIns="0" bIns="0" rtlCol="0">
              <a:noAutofit/>
            </a:bodyPr>
            <a:lstStyle/>
            <a:p/>
          </p:txBody>
        </p:sp>
        <p:sp>
          <p:nvSpPr>
            <p:cNvPr id="177" name="object 5"/>
            <p:cNvSpPr/>
            <p:nvPr/>
          </p:nvSpPr>
          <p:spPr>
            <a:xfrm>
              <a:off x="4835" y="3257"/>
              <a:ext cx="1481" cy="504"/>
            </a:xfrm>
            <a:custGeom>
              <a:avLst/>
              <a:gdLst/>
              <a:ahLst/>
              <a:cxnLst/>
              <a:rect l="l" t="t" r="r" b="b"/>
              <a:pathLst>
                <a:path w="1545971" h="584298">
                  <a:moveTo>
                    <a:pt x="0" y="206473"/>
                  </a:moveTo>
                  <a:lnTo>
                    <a:pt x="28828" y="584298"/>
                  </a:lnTo>
                  <a:lnTo>
                    <a:pt x="446913" y="550135"/>
                  </a:lnTo>
                  <a:lnTo>
                    <a:pt x="335152" y="464156"/>
                  </a:lnTo>
                  <a:lnTo>
                    <a:pt x="393761" y="416469"/>
                  </a:lnTo>
                  <a:lnTo>
                    <a:pt x="453848" y="372942"/>
                  </a:lnTo>
                  <a:lnTo>
                    <a:pt x="515201" y="333600"/>
                  </a:lnTo>
                  <a:lnTo>
                    <a:pt x="577609" y="298465"/>
                  </a:lnTo>
                  <a:lnTo>
                    <a:pt x="589915" y="292452"/>
                  </a:lnTo>
                  <a:lnTo>
                    <a:pt x="111760" y="292452"/>
                  </a:lnTo>
                  <a:lnTo>
                    <a:pt x="0" y="206473"/>
                  </a:lnTo>
                  <a:close/>
                </a:path>
                <a:path w="1545971" h="584298">
                  <a:moveTo>
                    <a:pt x="1342395" y="171768"/>
                  </a:moveTo>
                  <a:lnTo>
                    <a:pt x="1089295" y="171768"/>
                  </a:lnTo>
                  <a:lnTo>
                    <a:pt x="1151620" y="175590"/>
                  </a:lnTo>
                  <a:lnTo>
                    <a:pt x="1212873" y="183861"/>
                  </a:lnTo>
                  <a:lnTo>
                    <a:pt x="1272841" y="196605"/>
                  </a:lnTo>
                  <a:lnTo>
                    <a:pt x="1331312" y="213846"/>
                  </a:lnTo>
                  <a:lnTo>
                    <a:pt x="1388073" y="235609"/>
                  </a:lnTo>
                  <a:lnTo>
                    <a:pt x="1442912" y="261917"/>
                  </a:lnTo>
                  <a:lnTo>
                    <a:pt x="1495615" y="292795"/>
                  </a:lnTo>
                  <a:lnTo>
                    <a:pt x="1545971" y="328266"/>
                  </a:lnTo>
                  <a:lnTo>
                    <a:pt x="1342395" y="171768"/>
                  </a:lnTo>
                  <a:close/>
                </a:path>
                <a:path w="1545971" h="584298">
                  <a:moveTo>
                    <a:pt x="865783" y="0"/>
                  </a:moveTo>
                  <a:lnTo>
                    <a:pt x="802602" y="603"/>
                  </a:lnTo>
                  <a:lnTo>
                    <a:pt x="738774" y="5607"/>
                  </a:lnTo>
                  <a:lnTo>
                    <a:pt x="674514" y="14987"/>
                  </a:lnTo>
                  <a:lnTo>
                    <a:pt x="610032" y="28721"/>
                  </a:lnTo>
                  <a:lnTo>
                    <a:pt x="545543" y="46784"/>
                  </a:lnTo>
                  <a:lnTo>
                    <a:pt x="481258" y="69152"/>
                  </a:lnTo>
                  <a:lnTo>
                    <a:pt x="417391" y="95802"/>
                  </a:lnTo>
                  <a:lnTo>
                    <a:pt x="354154" y="126711"/>
                  </a:lnTo>
                  <a:lnTo>
                    <a:pt x="291759" y="161854"/>
                  </a:lnTo>
                  <a:lnTo>
                    <a:pt x="230420" y="201208"/>
                  </a:lnTo>
                  <a:lnTo>
                    <a:pt x="170349" y="244748"/>
                  </a:lnTo>
                  <a:lnTo>
                    <a:pt x="111760" y="292452"/>
                  </a:lnTo>
                  <a:lnTo>
                    <a:pt x="589915" y="292452"/>
                  </a:lnTo>
                  <a:lnTo>
                    <a:pt x="640857" y="267562"/>
                  </a:lnTo>
                  <a:lnTo>
                    <a:pt x="704735" y="240916"/>
                  </a:lnTo>
                  <a:lnTo>
                    <a:pt x="769028" y="218549"/>
                  </a:lnTo>
                  <a:lnTo>
                    <a:pt x="833525" y="200488"/>
                  </a:lnTo>
                  <a:lnTo>
                    <a:pt x="898013" y="186755"/>
                  </a:lnTo>
                  <a:lnTo>
                    <a:pt x="962278" y="177374"/>
                  </a:lnTo>
                  <a:lnTo>
                    <a:pt x="1026110" y="172370"/>
                  </a:lnTo>
                  <a:lnTo>
                    <a:pt x="1342395" y="171768"/>
                  </a:lnTo>
                  <a:lnTo>
                    <a:pt x="1322451" y="156435"/>
                  </a:lnTo>
                  <a:lnTo>
                    <a:pt x="1272095" y="120981"/>
                  </a:lnTo>
                  <a:lnTo>
                    <a:pt x="1219392" y="90117"/>
                  </a:lnTo>
                  <a:lnTo>
                    <a:pt x="1164553" y="63820"/>
                  </a:lnTo>
                  <a:lnTo>
                    <a:pt x="1107793" y="42065"/>
                  </a:lnTo>
                  <a:lnTo>
                    <a:pt x="1049323" y="24829"/>
                  </a:lnTo>
                  <a:lnTo>
                    <a:pt x="989356" y="12089"/>
                  </a:lnTo>
                  <a:lnTo>
                    <a:pt x="928105" y="3820"/>
                  </a:lnTo>
                  <a:lnTo>
                    <a:pt x="865783" y="0"/>
                  </a:lnTo>
                  <a:close/>
                </a:path>
              </a:pathLst>
            </a:custGeom>
            <a:solidFill>
              <a:srgbClr val="4471C4"/>
            </a:solidFill>
          </p:spPr>
          <p:txBody>
            <a:bodyPr wrap="square" lIns="0" tIns="0" rIns="0" bIns="0" rtlCol="0">
              <a:noAutofit/>
            </a:bodyPr>
            <a:lstStyle/>
            <a:p/>
          </p:txBody>
        </p:sp>
        <p:sp>
          <p:nvSpPr>
            <p:cNvPr id="178" name="object 6"/>
            <p:cNvSpPr/>
            <p:nvPr/>
          </p:nvSpPr>
          <p:spPr>
            <a:xfrm>
              <a:off x="6152" y="3467"/>
              <a:ext cx="478" cy="1313"/>
            </a:xfrm>
            <a:custGeom>
              <a:avLst/>
              <a:gdLst/>
              <a:ahLst/>
              <a:cxnLst/>
              <a:rect l="l" t="t" r="r" b="b"/>
              <a:pathLst>
                <a:path w="499173" h="1521078">
                  <a:moveTo>
                    <a:pt x="72517" y="0"/>
                  </a:moveTo>
                  <a:lnTo>
                    <a:pt x="114546" y="52258"/>
                  </a:lnTo>
                  <a:lnTo>
                    <a:pt x="151681" y="107771"/>
                  </a:lnTo>
                  <a:lnTo>
                    <a:pt x="183937" y="166263"/>
                  </a:lnTo>
                  <a:lnTo>
                    <a:pt x="211328" y="227458"/>
                  </a:lnTo>
                  <a:lnTo>
                    <a:pt x="233868" y="291080"/>
                  </a:lnTo>
                  <a:lnTo>
                    <a:pt x="251573" y="356853"/>
                  </a:lnTo>
                  <a:lnTo>
                    <a:pt x="264458" y="424503"/>
                  </a:lnTo>
                  <a:lnTo>
                    <a:pt x="272536" y="493753"/>
                  </a:lnTo>
                  <a:lnTo>
                    <a:pt x="275824" y="564328"/>
                  </a:lnTo>
                  <a:lnTo>
                    <a:pt x="274335" y="635952"/>
                  </a:lnTo>
                  <a:lnTo>
                    <a:pt x="268085" y="708349"/>
                  </a:lnTo>
                  <a:lnTo>
                    <a:pt x="257088" y="781245"/>
                  </a:lnTo>
                  <a:lnTo>
                    <a:pt x="241359" y="854362"/>
                  </a:lnTo>
                  <a:lnTo>
                    <a:pt x="220913" y="927426"/>
                  </a:lnTo>
                  <a:lnTo>
                    <a:pt x="195764" y="1000160"/>
                  </a:lnTo>
                  <a:lnTo>
                    <a:pt x="165928" y="1072290"/>
                  </a:lnTo>
                  <a:lnTo>
                    <a:pt x="131418" y="1143539"/>
                  </a:lnTo>
                  <a:lnTo>
                    <a:pt x="92250" y="1213632"/>
                  </a:lnTo>
                  <a:lnTo>
                    <a:pt x="48439" y="1282294"/>
                  </a:lnTo>
                  <a:lnTo>
                    <a:pt x="0" y="1349248"/>
                  </a:lnTo>
                  <a:lnTo>
                    <a:pt x="223520" y="1521079"/>
                  </a:lnTo>
                  <a:lnTo>
                    <a:pt x="277510" y="1445922"/>
                  </a:lnTo>
                  <a:lnTo>
                    <a:pt x="325608" y="1368832"/>
                  </a:lnTo>
                  <a:lnTo>
                    <a:pt x="367819" y="1290182"/>
                  </a:lnTo>
                  <a:lnTo>
                    <a:pt x="404153" y="1210343"/>
                  </a:lnTo>
                  <a:lnTo>
                    <a:pt x="434617" y="1129688"/>
                  </a:lnTo>
                  <a:lnTo>
                    <a:pt x="459220" y="1048590"/>
                  </a:lnTo>
                  <a:lnTo>
                    <a:pt x="477969" y="967420"/>
                  </a:lnTo>
                  <a:lnTo>
                    <a:pt x="490872" y="886550"/>
                  </a:lnTo>
                  <a:lnTo>
                    <a:pt x="497937" y="806353"/>
                  </a:lnTo>
                  <a:lnTo>
                    <a:pt x="499173" y="727202"/>
                  </a:lnTo>
                  <a:lnTo>
                    <a:pt x="494587" y="649467"/>
                  </a:lnTo>
                  <a:lnTo>
                    <a:pt x="484188" y="573522"/>
                  </a:lnTo>
                  <a:lnTo>
                    <a:pt x="467982" y="499739"/>
                  </a:lnTo>
                  <a:lnTo>
                    <a:pt x="445979" y="428490"/>
                  </a:lnTo>
                  <a:lnTo>
                    <a:pt x="418187" y="360148"/>
                  </a:lnTo>
                  <a:lnTo>
                    <a:pt x="384612" y="295083"/>
                  </a:lnTo>
                  <a:lnTo>
                    <a:pt x="345264" y="233670"/>
                  </a:lnTo>
                  <a:lnTo>
                    <a:pt x="300151" y="176280"/>
                  </a:lnTo>
                  <a:lnTo>
                    <a:pt x="249279" y="123284"/>
                  </a:lnTo>
                  <a:lnTo>
                    <a:pt x="192659" y="75057"/>
                  </a:lnTo>
                  <a:lnTo>
                    <a:pt x="161856" y="52622"/>
                  </a:lnTo>
                  <a:lnTo>
                    <a:pt x="119036" y="25282"/>
                  </a:lnTo>
                  <a:lnTo>
                    <a:pt x="85648" y="6707"/>
                  </a:lnTo>
                  <a:lnTo>
                    <a:pt x="74281" y="882"/>
                  </a:lnTo>
                  <a:lnTo>
                    <a:pt x="72517" y="0"/>
                  </a:lnTo>
                  <a:close/>
                </a:path>
              </a:pathLst>
            </a:custGeom>
            <a:solidFill>
              <a:srgbClr val="375C9E"/>
            </a:solidFill>
          </p:spPr>
          <p:txBody>
            <a:bodyPr wrap="square" lIns="0" tIns="0" rIns="0" bIns="0" rtlCol="0">
              <a:noAutofit/>
            </a:bodyPr>
            <a:lstStyle/>
            <a:p/>
          </p:txBody>
        </p:sp>
        <p:sp>
          <p:nvSpPr>
            <p:cNvPr id="179" name="object 7"/>
            <p:cNvSpPr/>
            <p:nvPr/>
          </p:nvSpPr>
          <p:spPr>
            <a:xfrm>
              <a:off x="4855" y="3249"/>
              <a:ext cx="1775" cy="1531"/>
            </a:xfrm>
            <a:custGeom>
              <a:avLst/>
              <a:gdLst/>
              <a:ahLst/>
              <a:cxnLst/>
              <a:rect l="l" t="t" r="r" b="b"/>
              <a:pathLst>
                <a:path w="1852485" h="1774288">
                  <a:moveTo>
                    <a:pt x="1425828" y="253209"/>
                  </a:moveTo>
                  <a:lnTo>
                    <a:pt x="1467858" y="305468"/>
                  </a:lnTo>
                  <a:lnTo>
                    <a:pt x="1504993" y="360981"/>
                  </a:lnTo>
                  <a:lnTo>
                    <a:pt x="1537249" y="419472"/>
                  </a:lnTo>
                  <a:lnTo>
                    <a:pt x="1564640" y="480667"/>
                  </a:lnTo>
                  <a:lnTo>
                    <a:pt x="1587180" y="544289"/>
                  </a:lnTo>
                  <a:lnTo>
                    <a:pt x="1604885" y="610063"/>
                  </a:lnTo>
                  <a:lnTo>
                    <a:pt x="1617770" y="677713"/>
                  </a:lnTo>
                  <a:lnTo>
                    <a:pt x="1625848" y="746963"/>
                  </a:lnTo>
                  <a:lnTo>
                    <a:pt x="1629136" y="817538"/>
                  </a:lnTo>
                  <a:lnTo>
                    <a:pt x="1627647" y="889162"/>
                  </a:lnTo>
                  <a:lnTo>
                    <a:pt x="1621397" y="961559"/>
                  </a:lnTo>
                  <a:lnTo>
                    <a:pt x="1610400" y="1034454"/>
                  </a:lnTo>
                  <a:lnTo>
                    <a:pt x="1594671" y="1107571"/>
                  </a:lnTo>
                  <a:lnTo>
                    <a:pt x="1574225" y="1180635"/>
                  </a:lnTo>
                  <a:lnTo>
                    <a:pt x="1549076" y="1253370"/>
                  </a:lnTo>
                  <a:lnTo>
                    <a:pt x="1519240" y="1325500"/>
                  </a:lnTo>
                  <a:lnTo>
                    <a:pt x="1484730" y="1396749"/>
                  </a:lnTo>
                  <a:lnTo>
                    <a:pt x="1445562" y="1466842"/>
                  </a:lnTo>
                  <a:lnTo>
                    <a:pt x="1401751" y="1535503"/>
                  </a:lnTo>
                  <a:lnTo>
                    <a:pt x="1353311" y="1602457"/>
                  </a:lnTo>
                  <a:lnTo>
                    <a:pt x="1576831" y="1774288"/>
                  </a:lnTo>
                  <a:lnTo>
                    <a:pt x="1630822" y="1699131"/>
                  </a:lnTo>
                  <a:lnTo>
                    <a:pt x="1678920" y="1622041"/>
                  </a:lnTo>
                  <a:lnTo>
                    <a:pt x="1721131" y="1543391"/>
                  </a:lnTo>
                  <a:lnTo>
                    <a:pt x="1757465" y="1463553"/>
                  </a:lnTo>
                  <a:lnTo>
                    <a:pt x="1787929" y="1382898"/>
                  </a:lnTo>
                  <a:lnTo>
                    <a:pt x="1812532" y="1301799"/>
                  </a:lnTo>
                  <a:lnTo>
                    <a:pt x="1831281" y="1220629"/>
                  </a:lnTo>
                  <a:lnTo>
                    <a:pt x="1844184" y="1139759"/>
                  </a:lnTo>
                  <a:lnTo>
                    <a:pt x="1851249" y="1059563"/>
                  </a:lnTo>
                  <a:lnTo>
                    <a:pt x="1852485" y="980411"/>
                  </a:lnTo>
                  <a:lnTo>
                    <a:pt x="1847899" y="902677"/>
                  </a:lnTo>
                  <a:lnTo>
                    <a:pt x="1837500" y="826732"/>
                  </a:lnTo>
                  <a:lnTo>
                    <a:pt x="1821294" y="752949"/>
                  </a:lnTo>
                  <a:lnTo>
                    <a:pt x="1799291" y="681700"/>
                  </a:lnTo>
                  <a:lnTo>
                    <a:pt x="1771499" y="613357"/>
                  </a:lnTo>
                  <a:lnTo>
                    <a:pt x="1737924" y="548293"/>
                  </a:lnTo>
                  <a:lnTo>
                    <a:pt x="1698576" y="486880"/>
                  </a:lnTo>
                  <a:lnTo>
                    <a:pt x="1653463" y="429489"/>
                  </a:lnTo>
                  <a:lnTo>
                    <a:pt x="1602591" y="376494"/>
                  </a:lnTo>
                  <a:lnTo>
                    <a:pt x="1545971" y="328266"/>
                  </a:lnTo>
                  <a:lnTo>
                    <a:pt x="1322451" y="156435"/>
                  </a:lnTo>
                  <a:lnTo>
                    <a:pt x="1272095" y="120981"/>
                  </a:lnTo>
                  <a:lnTo>
                    <a:pt x="1219392" y="90117"/>
                  </a:lnTo>
                  <a:lnTo>
                    <a:pt x="1164553" y="63820"/>
                  </a:lnTo>
                  <a:lnTo>
                    <a:pt x="1107793" y="42065"/>
                  </a:lnTo>
                  <a:lnTo>
                    <a:pt x="1049323" y="24829"/>
                  </a:lnTo>
                  <a:lnTo>
                    <a:pt x="989356" y="12089"/>
                  </a:lnTo>
                  <a:lnTo>
                    <a:pt x="928105" y="3820"/>
                  </a:lnTo>
                  <a:lnTo>
                    <a:pt x="865783" y="0"/>
                  </a:lnTo>
                  <a:lnTo>
                    <a:pt x="802602" y="603"/>
                  </a:lnTo>
                  <a:lnTo>
                    <a:pt x="738774" y="5607"/>
                  </a:lnTo>
                  <a:lnTo>
                    <a:pt x="674514" y="14987"/>
                  </a:lnTo>
                  <a:lnTo>
                    <a:pt x="610032" y="28721"/>
                  </a:lnTo>
                  <a:lnTo>
                    <a:pt x="545543" y="46784"/>
                  </a:lnTo>
                  <a:lnTo>
                    <a:pt x="481258" y="69152"/>
                  </a:lnTo>
                  <a:lnTo>
                    <a:pt x="417391" y="95802"/>
                  </a:lnTo>
                  <a:lnTo>
                    <a:pt x="354154" y="126711"/>
                  </a:lnTo>
                  <a:lnTo>
                    <a:pt x="291759" y="161854"/>
                  </a:lnTo>
                  <a:lnTo>
                    <a:pt x="230420" y="201208"/>
                  </a:lnTo>
                  <a:lnTo>
                    <a:pt x="170349" y="244748"/>
                  </a:lnTo>
                  <a:lnTo>
                    <a:pt x="111760" y="292452"/>
                  </a:lnTo>
                  <a:lnTo>
                    <a:pt x="0" y="206473"/>
                  </a:lnTo>
                  <a:lnTo>
                    <a:pt x="28828" y="584298"/>
                  </a:lnTo>
                  <a:lnTo>
                    <a:pt x="446913" y="550135"/>
                  </a:lnTo>
                  <a:lnTo>
                    <a:pt x="335152" y="464156"/>
                  </a:lnTo>
                  <a:lnTo>
                    <a:pt x="393761" y="416469"/>
                  </a:lnTo>
                  <a:lnTo>
                    <a:pt x="453848" y="372942"/>
                  </a:lnTo>
                  <a:lnTo>
                    <a:pt x="515201" y="333600"/>
                  </a:lnTo>
                  <a:lnTo>
                    <a:pt x="577609" y="298465"/>
                  </a:lnTo>
                  <a:lnTo>
                    <a:pt x="640857" y="267562"/>
                  </a:lnTo>
                  <a:lnTo>
                    <a:pt x="704735" y="240916"/>
                  </a:lnTo>
                  <a:lnTo>
                    <a:pt x="769028" y="218549"/>
                  </a:lnTo>
                  <a:lnTo>
                    <a:pt x="833525" y="200488"/>
                  </a:lnTo>
                  <a:lnTo>
                    <a:pt x="898013" y="186755"/>
                  </a:lnTo>
                  <a:lnTo>
                    <a:pt x="962278" y="177374"/>
                  </a:lnTo>
                  <a:lnTo>
                    <a:pt x="1026110" y="172370"/>
                  </a:lnTo>
                  <a:lnTo>
                    <a:pt x="1089295" y="171768"/>
                  </a:lnTo>
                  <a:lnTo>
                    <a:pt x="1151620" y="175590"/>
                  </a:lnTo>
                  <a:lnTo>
                    <a:pt x="1212873" y="183861"/>
                  </a:lnTo>
                  <a:lnTo>
                    <a:pt x="1272841" y="196605"/>
                  </a:lnTo>
                  <a:lnTo>
                    <a:pt x="1331312" y="213846"/>
                  </a:lnTo>
                  <a:lnTo>
                    <a:pt x="1388073" y="235609"/>
                  </a:lnTo>
                  <a:lnTo>
                    <a:pt x="1442912" y="261917"/>
                  </a:lnTo>
                  <a:lnTo>
                    <a:pt x="1495615" y="292795"/>
                  </a:lnTo>
                  <a:lnTo>
                    <a:pt x="1545971" y="328266"/>
                  </a:lnTo>
                </a:path>
              </a:pathLst>
            </a:custGeom>
            <a:ln w="12700">
              <a:solidFill>
                <a:srgbClr val="2E528F"/>
              </a:solidFill>
            </a:ln>
          </p:spPr>
          <p:txBody>
            <a:bodyPr wrap="square" lIns="0" tIns="0" rIns="0" bIns="0" rtlCol="0">
              <a:noAutofit/>
            </a:bodyPr>
            <a:lstStyle/>
            <a:p/>
          </p:txBody>
        </p:sp>
        <p:sp>
          <p:nvSpPr>
            <p:cNvPr id="180" name="object 8"/>
            <p:cNvSpPr/>
            <p:nvPr/>
          </p:nvSpPr>
          <p:spPr>
            <a:xfrm>
              <a:off x="6807" y="7443"/>
              <a:ext cx="407" cy="1111"/>
            </a:xfrm>
            <a:custGeom>
              <a:avLst/>
              <a:gdLst/>
              <a:ahLst/>
              <a:cxnLst/>
              <a:rect l="l" t="t" r="r" b="b"/>
              <a:pathLst>
                <a:path w="424860" h="1286967">
                  <a:moveTo>
                    <a:pt x="362793" y="287909"/>
                  </a:moveTo>
                  <a:lnTo>
                    <a:pt x="100711" y="287909"/>
                  </a:lnTo>
                  <a:lnTo>
                    <a:pt x="128292" y="348312"/>
                  </a:lnTo>
                  <a:lnTo>
                    <a:pt x="152337" y="408666"/>
                  </a:lnTo>
                  <a:lnTo>
                    <a:pt x="172862" y="468796"/>
                  </a:lnTo>
                  <a:lnTo>
                    <a:pt x="189885" y="528527"/>
                  </a:lnTo>
                  <a:lnTo>
                    <a:pt x="203424" y="587683"/>
                  </a:lnTo>
                  <a:lnTo>
                    <a:pt x="213496" y="646089"/>
                  </a:lnTo>
                  <a:lnTo>
                    <a:pt x="220119" y="703571"/>
                  </a:lnTo>
                  <a:lnTo>
                    <a:pt x="223311" y="759952"/>
                  </a:lnTo>
                  <a:lnTo>
                    <a:pt x="223089" y="815059"/>
                  </a:lnTo>
                  <a:lnTo>
                    <a:pt x="219471" y="868714"/>
                  </a:lnTo>
                  <a:lnTo>
                    <a:pt x="212475" y="920745"/>
                  </a:lnTo>
                  <a:lnTo>
                    <a:pt x="202117" y="970974"/>
                  </a:lnTo>
                  <a:lnTo>
                    <a:pt x="188417" y="1019228"/>
                  </a:lnTo>
                  <a:lnTo>
                    <a:pt x="171390" y="1065331"/>
                  </a:lnTo>
                  <a:lnTo>
                    <a:pt x="151056" y="1109108"/>
                  </a:lnTo>
                  <a:lnTo>
                    <a:pt x="127431" y="1150383"/>
                  </a:lnTo>
                  <a:lnTo>
                    <a:pt x="100534" y="1188981"/>
                  </a:lnTo>
                  <a:lnTo>
                    <a:pt x="70381" y="1224728"/>
                  </a:lnTo>
                  <a:lnTo>
                    <a:pt x="36991" y="1257449"/>
                  </a:lnTo>
                  <a:lnTo>
                    <a:pt x="381" y="1286967"/>
                  </a:lnTo>
                  <a:lnTo>
                    <a:pt x="201929" y="1140066"/>
                  </a:lnTo>
                  <a:lnTo>
                    <a:pt x="238540" y="1110547"/>
                  </a:lnTo>
                  <a:lnTo>
                    <a:pt x="271930" y="1077827"/>
                  </a:lnTo>
                  <a:lnTo>
                    <a:pt x="302083" y="1042079"/>
                  </a:lnTo>
                  <a:lnTo>
                    <a:pt x="328980" y="1003479"/>
                  </a:lnTo>
                  <a:lnTo>
                    <a:pt x="352605" y="962203"/>
                  </a:lnTo>
                  <a:lnTo>
                    <a:pt x="372939" y="918425"/>
                  </a:lnTo>
                  <a:lnTo>
                    <a:pt x="389966" y="872322"/>
                  </a:lnTo>
                  <a:lnTo>
                    <a:pt x="403666" y="824068"/>
                  </a:lnTo>
                  <a:lnTo>
                    <a:pt x="414024" y="773839"/>
                  </a:lnTo>
                  <a:lnTo>
                    <a:pt x="421020" y="721810"/>
                  </a:lnTo>
                  <a:lnTo>
                    <a:pt x="424638" y="668157"/>
                  </a:lnTo>
                  <a:lnTo>
                    <a:pt x="424860" y="613054"/>
                  </a:lnTo>
                  <a:lnTo>
                    <a:pt x="421668" y="556677"/>
                  </a:lnTo>
                  <a:lnTo>
                    <a:pt x="415045" y="499202"/>
                  </a:lnTo>
                  <a:lnTo>
                    <a:pt x="404973" y="440803"/>
                  </a:lnTo>
                  <a:lnTo>
                    <a:pt x="391434" y="381657"/>
                  </a:lnTo>
                  <a:lnTo>
                    <a:pt x="374411" y="321937"/>
                  </a:lnTo>
                  <a:lnTo>
                    <a:pt x="362793" y="287909"/>
                  </a:lnTo>
                  <a:close/>
                </a:path>
                <a:path w="424860" h="1286967">
                  <a:moveTo>
                    <a:pt x="72390" y="0"/>
                  </a:moveTo>
                  <a:lnTo>
                    <a:pt x="0" y="361442"/>
                  </a:lnTo>
                  <a:lnTo>
                    <a:pt x="100711" y="287909"/>
                  </a:lnTo>
                  <a:lnTo>
                    <a:pt x="362793" y="287909"/>
                  </a:lnTo>
                  <a:lnTo>
                    <a:pt x="353886" y="261821"/>
                  </a:lnTo>
                  <a:lnTo>
                    <a:pt x="329841" y="201482"/>
                  </a:lnTo>
                  <a:lnTo>
                    <a:pt x="302260" y="141097"/>
                  </a:lnTo>
                  <a:lnTo>
                    <a:pt x="403098" y="67563"/>
                  </a:lnTo>
                  <a:lnTo>
                    <a:pt x="72390" y="0"/>
                  </a:lnTo>
                  <a:close/>
                </a:path>
              </a:pathLst>
            </a:custGeom>
            <a:solidFill>
              <a:srgbClr val="4471C4"/>
            </a:solidFill>
          </p:spPr>
          <p:txBody>
            <a:bodyPr wrap="square" lIns="0" tIns="0" rIns="0" bIns="0" rtlCol="0">
              <a:noAutofit/>
            </a:bodyPr>
            <a:lstStyle/>
            <a:p/>
          </p:txBody>
        </p:sp>
        <p:sp>
          <p:nvSpPr>
            <p:cNvPr id="181" name="object 9"/>
            <p:cNvSpPr/>
            <p:nvPr/>
          </p:nvSpPr>
          <p:spPr>
            <a:xfrm>
              <a:off x="5723" y="8111"/>
              <a:ext cx="1186" cy="555"/>
            </a:xfrm>
            <a:custGeom>
              <a:avLst/>
              <a:gdLst/>
              <a:ahLst/>
              <a:cxnLst/>
              <a:rect l="l" t="t" r="r" b="b"/>
              <a:pathLst>
                <a:path w="1237488" h="642991">
                  <a:moveTo>
                    <a:pt x="201549" y="0"/>
                  </a:moveTo>
                  <a:lnTo>
                    <a:pt x="0" y="146888"/>
                  </a:lnTo>
                  <a:lnTo>
                    <a:pt x="50039" y="211660"/>
                  </a:lnTo>
                  <a:lnTo>
                    <a:pt x="102617" y="272330"/>
                  </a:lnTo>
                  <a:lnTo>
                    <a:pt x="157437" y="328794"/>
                  </a:lnTo>
                  <a:lnTo>
                    <a:pt x="214204" y="380950"/>
                  </a:lnTo>
                  <a:lnTo>
                    <a:pt x="272623" y="428696"/>
                  </a:lnTo>
                  <a:lnTo>
                    <a:pt x="332399" y="471929"/>
                  </a:lnTo>
                  <a:lnTo>
                    <a:pt x="393236" y="510545"/>
                  </a:lnTo>
                  <a:lnTo>
                    <a:pt x="454840" y="544443"/>
                  </a:lnTo>
                  <a:lnTo>
                    <a:pt x="516916" y="573520"/>
                  </a:lnTo>
                  <a:lnTo>
                    <a:pt x="579167" y="597673"/>
                  </a:lnTo>
                  <a:lnTo>
                    <a:pt x="641300" y="616799"/>
                  </a:lnTo>
                  <a:lnTo>
                    <a:pt x="703018" y="630795"/>
                  </a:lnTo>
                  <a:lnTo>
                    <a:pt x="764026" y="639560"/>
                  </a:lnTo>
                  <a:lnTo>
                    <a:pt x="824030" y="642991"/>
                  </a:lnTo>
                  <a:lnTo>
                    <a:pt x="882735" y="640983"/>
                  </a:lnTo>
                  <a:lnTo>
                    <a:pt x="939844" y="633436"/>
                  </a:lnTo>
                  <a:lnTo>
                    <a:pt x="995063" y="620247"/>
                  </a:lnTo>
                  <a:lnTo>
                    <a:pt x="1048097" y="601311"/>
                  </a:lnTo>
                  <a:lnTo>
                    <a:pt x="1098651" y="576528"/>
                  </a:lnTo>
                  <a:lnTo>
                    <a:pt x="1146429" y="545795"/>
                  </a:lnTo>
                  <a:lnTo>
                    <a:pt x="1185741" y="513808"/>
                  </a:lnTo>
                  <a:lnTo>
                    <a:pt x="1204329" y="496055"/>
                  </a:lnTo>
                  <a:lnTo>
                    <a:pt x="1035445" y="496055"/>
                  </a:lnTo>
                  <a:lnTo>
                    <a:pt x="981985" y="494099"/>
                  </a:lnTo>
                  <a:lnTo>
                    <a:pt x="927754" y="487848"/>
                  </a:lnTo>
                  <a:lnTo>
                    <a:pt x="872954" y="477393"/>
                  </a:lnTo>
                  <a:lnTo>
                    <a:pt x="817790" y="462825"/>
                  </a:lnTo>
                  <a:lnTo>
                    <a:pt x="762465" y="444233"/>
                  </a:lnTo>
                  <a:lnTo>
                    <a:pt x="707183" y="421708"/>
                  </a:lnTo>
                  <a:lnTo>
                    <a:pt x="652148" y="395340"/>
                  </a:lnTo>
                  <a:lnTo>
                    <a:pt x="597563" y="365219"/>
                  </a:lnTo>
                  <a:lnTo>
                    <a:pt x="543632" y="331436"/>
                  </a:lnTo>
                  <a:lnTo>
                    <a:pt x="490559" y="294082"/>
                  </a:lnTo>
                  <a:lnTo>
                    <a:pt x="438548" y="253245"/>
                  </a:lnTo>
                  <a:lnTo>
                    <a:pt x="387803" y="209018"/>
                  </a:lnTo>
                  <a:lnTo>
                    <a:pt x="338526" y="161489"/>
                  </a:lnTo>
                  <a:lnTo>
                    <a:pt x="290922" y="110749"/>
                  </a:lnTo>
                  <a:lnTo>
                    <a:pt x="245195" y="56889"/>
                  </a:lnTo>
                  <a:lnTo>
                    <a:pt x="201549" y="0"/>
                  </a:lnTo>
                  <a:close/>
                </a:path>
                <a:path w="1237488" h="642991">
                  <a:moveTo>
                    <a:pt x="1237488" y="459130"/>
                  </a:moveTo>
                  <a:lnTo>
                    <a:pt x="1189154" y="475254"/>
                  </a:lnTo>
                  <a:lnTo>
                    <a:pt x="1139233" y="486723"/>
                  </a:lnTo>
                  <a:lnTo>
                    <a:pt x="1087928" y="493627"/>
                  </a:lnTo>
                  <a:lnTo>
                    <a:pt x="1035445" y="496055"/>
                  </a:lnTo>
                  <a:lnTo>
                    <a:pt x="1204329" y="496055"/>
                  </a:lnTo>
                  <a:lnTo>
                    <a:pt x="1213011" y="487094"/>
                  </a:lnTo>
                  <a:lnTo>
                    <a:pt x="1221667" y="477682"/>
                  </a:lnTo>
                  <a:lnTo>
                    <a:pt x="1230101" y="468020"/>
                  </a:lnTo>
                  <a:lnTo>
                    <a:pt x="1237488" y="459130"/>
                  </a:lnTo>
                  <a:close/>
                </a:path>
              </a:pathLst>
            </a:custGeom>
            <a:solidFill>
              <a:srgbClr val="375C9E"/>
            </a:solidFill>
          </p:spPr>
          <p:txBody>
            <a:bodyPr wrap="square" lIns="0" tIns="0" rIns="0" bIns="0" rtlCol="0">
              <a:noAutofit/>
            </a:bodyPr>
            <a:lstStyle/>
            <a:p/>
          </p:txBody>
        </p:sp>
        <p:sp>
          <p:nvSpPr>
            <p:cNvPr id="182" name="object 10"/>
            <p:cNvSpPr/>
            <p:nvPr/>
          </p:nvSpPr>
          <p:spPr>
            <a:xfrm>
              <a:off x="5692" y="7457"/>
              <a:ext cx="1505" cy="1194"/>
            </a:xfrm>
            <a:custGeom>
              <a:avLst/>
              <a:gdLst/>
              <a:ahLst/>
              <a:cxnLst/>
              <a:rect l="l" t="t" r="r" b="b"/>
              <a:pathLst>
                <a:path w="1570908" h="1384163">
                  <a:moveTo>
                    <a:pt x="1237488" y="1200302"/>
                  </a:moveTo>
                  <a:lnTo>
                    <a:pt x="1189154" y="1216426"/>
                  </a:lnTo>
                  <a:lnTo>
                    <a:pt x="1139233" y="1227895"/>
                  </a:lnTo>
                  <a:lnTo>
                    <a:pt x="1087928" y="1234799"/>
                  </a:lnTo>
                  <a:lnTo>
                    <a:pt x="1035445" y="1237227"/>
                  </a:lnTo>
                  <a:lnTo>
                    <a:pt x="981985" y="1235271"/>
                  </a:lnTo>
                  <a:lnTo>
                    <a:pt x="927754" y="1229020"/>
                  </a:lnTo>
                  <a:lnTo>
                    <a:pt x="872954" y="1218565"/>
                  </a:lnTo>
                  <a:lnTo>
                    <a:pt x="817790" y="1203997"/>
                  </a:lnTo>
                  <a:lnTo>
                    <a:pt x="762465" y="1185405"/>
                  </a:lnTo>
                  <a:lnTo>
                    <a:pt x="707183" y="1162880"/>
                  </a:lnTo>
                  <a:lnTo>
                    <a:pt x="652148" y="1136512"/>
                  </a:lnTo>
                  <a:lnTo>
                    <a:pt x="597563" y="1106391"/>
                  </a:lnTo>
                  <a:lnTo>
                    <a:pt x="543632" y="1072608"/>
                  </a:lnTo>
                  <a:lnTo>
                    <a:pt x="490559" y="1035254"/>
                  </a:lnTo>
                  <a:lnTo>
                    <a:pt x="438548" y="994417"/>
                  </a:lnTo>
                  <a:lnTo>
                    <a:pt x="387803" y="950190"/>
                  </a:lnTo>
                  <a:lnTo>
                    <a:pt x="338526" y="902661"/>
                  </a:lnTo>
                  <a:lnTo>
                    <a:pt x="290922" y="851921"/>
                  </a:lnTo>
                  <a:lnTo>
                    <a:pt x="245195" y="798061"/>
                  </a:lnTo>
                  <a:lnTo>
                    <a:pt x="201549" y="741172"/>
                  </a:lnTo>
                  <a:lnTo>
                    <a:pt x="0" y="888060"/>
                  </a:lnTo>
                  <a:lnTo>
                    <a:pt x="50039" y="952832"/>
                  </a:lnTo>
                  <a:lnTo>
                    <a:pt x="102617" y="1013502"/>
                  </a:lnTo>
                  <a:lnTo>
                    <a:pt x="157437" y="1069966"/>
                  </a:lnTo>
                  <a:lnTo>
                    <a:pt x="214204" y="1122122"/>
                  </a:lnTo>
                  <a:lnTo>
                    <a:pt x="272623" y="1169868"/>
                  </a:lnTo>
                  <a:lnTo>
                    <a:pt x="332399" y="1213101"/>
                  </a:lnTo>
                  <a:lnTo>
                    <a:pt x="393236" y="1251717"/>
                  </a:lnTo>
                  <a:lnTo>
                    <a:pt x="454840" y="1285615"/>
                  </a:lnTo>
                  <a:lnTo>
                    <a:pt x="516916" y="1314692"/>
                  </a:lnTo>
                  <a:lnTo>
                    <a:pt x="579167" y="1338845"/>
                  </a:lnTo>
                  <a:lnTo>
                    <a:pt x="641300" y="1357971"/>
                  </a:lnTo>
                  <a:lnTo>
                    <a:pt x="703018" y="1371967"/>
                  </a:lnTo>
                  <a:lnTo>
                    <a:pt x="764026" y="1380732"/>
                  </a:lnTo>
                  <a:lnTo>
                    <a:pt x="824030" y="1384163"/>
                  </a:lnTo>
                  <a:lnTo>
                    <a:pt x="882735" y="1382155"/>
                  </a:lnTo>
                  <a:lnTo>
                    <a:pt x="939844" y="1374608"/>
                  </a:lnTo>
                  <a:lnTo>
                    <a:pt x="995063" y="1361419"/>
                  </a:lnTo>
                  <a:lnTo>
                    <a:pt x="1048097" y="1342483"/>
                  </a:lnTo>
                  <a:lnTo>
                    <a:pt x="1098651" y="1317700"/>
                  </a:lnTo>
                  <a:lnTo>
                    <a:pt x="1146429" y="1286967"/>
                  </a:lnTo>
                  <a:lnTo>
                    <a:pt x="1347977" y="1140066"/>
                  </a:lnTo>
                  <a:lnTo>
                    <a:pt x="1384588" y="1110547"/>
                  </a:lnTo>
                  <a:lnTo>
                    <a:pt x="1417978" y="1077827"/>
                  </a:lnTo>
                  <a:lnTo>
                    <a:pt x="1448131" y="1042079"/>
                  </a:lnTo>
                  <a:lnTo>
                    <a:pt x="1475028" y="1003479"/>
                  </a:lnTo>
                  <a:lnTo>
                    <a:pt x="1498653" y="962203"/>
                  </a:lnTo>
                  <a:lnTo>
                    <a:pt x="1518987" y="918425"/>
                  </a:lnTo>
                  <a:lnTo>
                    <a:pt x="1536014" y="872322"/>
                  </a:lnTo>
                  <a:lnTo>
                    <a:pt x="1549714" y="824068"/>
                  </a:lnTo>
                  <a:lnTo>
                    <a:pt x="1560072" y="773839"/>
                  </a:lnTo>
                  <a:lnTo>
                    <a:pt x="1567068" y="721810"/>
                  </a:lnTo>
                  <a:lnTo>
                    <a:pt x="1570686" y="668157"/>
                  </a:lnTo>
                  <a:lnTo>
                    <a:pt x="1570908" y="613054"/>
                  </a:lnTo>
                  <a:lnTo>
                    <a:pt x="1567716" y="556677"/>
                  </a:lnTo>
                  <a:lnTo>
                    <a:pt x="1561093" y="499202"/>
                  </a:lnTo>
                  <a:lnTo>
                    <a:pt x="1551021" y="440803"/>
                  </a:lnTo>
                  <a:lnTo>
                    <a:pt x="1537482" y="381657"/>
                  </a:lnTo>
                  <a:lnTo>
                    <a:pt x="1520459" y="321937"/>
                  </a:lnTo>
                  <a:lnTo>
                    <a:pt x="1499934" y="261821"/>
                  </a:lnTo>
                  <a:lnTo>
                    <a:pt x="1475889" y="201482"/>
                  </a:lnTo>
                  <a:lnTo>
                    <a:pt x="1448308" y="141097"/>
                  </a:lnTo>
                  <a:lnTo>
                    <a:pt x="1549145" y="67563"/>
                  </a:lnTo>
                  <a:lnTo>
                    <a:pt x="1218438" y="0"/>
                  </a:lnTo>
                  <a:lnTo>
                    <a:pt x="1146047" y="361442"/>
                  </a:lnTo>
                  <a:lnTo>
                    <a:pt x="1246759" y="287909"/>
                  </a:lnTo>
                  <a:lnTo>
                    <a:pt x="1274340" y="348312"/>
                  </a:lnTo>
                  <a:lnTo>
                    <a:pt x="1298385" y="408666"/>
                  </a:lnTo>
                  <a:lnTo>
                    <a:pt x="1318910" y="468796"/>
                  </a:lnTo>
                  <a:lnTo>
                    <a:pt x="1335933" y="528527"/>
                  </a:lnTo>
                  <a:lnTo>
                    <a:pt x="1349472" y="587683"/>
                  </a:lnTo>
                  <a:lnTo>
                    <a:pt x="1359544" y="646089"/>
                  </a:lnTo>
                  <a:lnTo>
                    <a:pt x="1366167" y="703571"/>
                  </a:lnTo>
                  <a:lnTo>
                    <a:pt x="1369359" y="759952"/>
                  </a:lnTo>
                  <a:lnTo>
                    <a:pt x="1369137" y="815059"/>
                  </a:lnTo>
                  <a:lnTo>
                    <a:pt x="1365519" y="868714"/>
                  </a:lnTo>
                  <a:lnTo>
                    <a:pt x="1358523" y="920745"/>
                  </a:lnTo>
                  <a:lnTo>
                    <a:pt x="1348165" y="970974"/>
                  </a:lnTo>
                  <a:lnTo>
                    <a:pt x="1334465" y="1019228"/>
                  </a:lnTo>
                  <a:lnTo>
                    <a:pt x="1317438" y="1065331"/>
                  </a:lnTo>
                  <a:lnTo>
                    <a:pt x="1297104" y="1109108"/>
                  </a:lnTo>
                  <a:lnTo>
                    <a:pt x="1273479" y="1150383"/>
                  </a:lnTo>
                  <a:lnTo>
                    <a:pt x="1246582" y="1188981"/>
                  </a:lnTo>
                  <a:lnTo>
                    <a:pt x="1216429" y="1224728"/>
                  </a:lnTo>
                  <a:lnTo>
                    <a:pt x="1183039" y="1257449"/>
                  </a:lnTo>
                  <a:lnTo>
                    <a:pt x="1146429" y="1286967"/>
                  </a:lnTo>
                </a:path>
              </a:pathLst>
            </a:custGeom>
            <a:ln w="12700">
              <a:solidFill>
                <a:srgbClr val="2E528F"/>
              </a:solidFill>
            </a:ln>
          </p:spPr>
          <p:txBody>
            <a:bodyPr wrap="square" lIns="0" tIns="0" rIns="0" bIns="0" rtlCol="0">
              <a:noAutofit/>
            </a:bodyPr>
            <a:lstStyle/>
            <a:p/>
          </p:txBody>
        </p:sp>
      </p:grpSp>
      <p:sp>
        <p:nvSpPr>
          <p:cNvPr id="7" name="文本框 6"/>
          <p:cNvSpPr txBox="1"/>
          <p:nvPr/>
        </p:nvSpPr>
        <p:spPr>
          <a:xfrm>
            <a:off x="594995" y="1257935"/>
            <a:ext cx="2233930" cy="460375"/>
          </a:xfrm>
          <a:prstGeom prst="rect">
            <a:avLst/>
          </a:prstGeom>
          <a:noFill/>
        </p:spPr>
        <p:txBody>
          <a:bodyPr wrap="square">
            <a:spAutoFit/>
          </a:bodyPr>
          <a:lstStyle/>
          <a:p>
            <a:r>
              <a:rPr lang="zh-CN" altLang="en-US" sz="2400" b="1" dirty="0">
                <a:latin typeface="+mj-lt"/>
                <a:ea typeface="+mj-ea"/>
                <a:cs typeface="+mj-cs"/>
              </a:rPr>
              <a:t>简单神经网络</a:t>
            </a:r>
            <a:endParaRPr lang="zh-CN" altLang="en-US" dirty="0"/>
          </a:p>
        </p:txBody>
      </p:sp>
      <p:pic>
        <p:nvPicPr>
          <p:cNvPr id="2" name="图片 5"/>
          <p:cNvPicPr>
            <a:picLocks noChangeAspect="1"/>
          </p:cNvPicPr>
          <p:nvPr/>
        </p:nvPicPr>
        <p:blipFill>
          <a:blip r:embed="rId8"/>
          <a:stretch>
            <a:fillRect/>
          </a:stretch>
        </p:blipFill>
        <p:spPr>
          <a:xfrm>
            <a:off x="6598920" y="5150485"/>
            <a:ext cx="4297045" cy="15487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7906" y="-51872"/>
            <a:ext cx="87199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深度学习与机器学习、人工智能的关系</a:t>
            </a:r>
            <a:br>
              <a:rPr lang="zh-CN" altLang="en-US" dirty="0"/>
            </a:br>
            <a:endParaRPr lang="zh-CN" altLang="en-US" dirty="0"/>
          </a:p>
        </p:txBody>
      </p:sp>
      <p:sp>
        <p:nvSpPr>
          <p:cNvPr id="26" name="文本框 25"/>
          <p:cNvSpPr txBox="1"/>
          <p:nvPr/>
        </p:nvSpPr>
        <p:spPr>
          <a:xfrm>
            <a:off x="597906" y="1410395"/>
            <a:ext cx="10721735" cy="4524315"/>
          </a:xfrm>
          <a:prstGeom prst="rect">
            <a:avLst/>
          </a:prstGeom>
          <a:noFill/>
        </p:spPr>
        <p:txBody>
          <a:bodyPr wrap="square" rtlCol="0">
            <a:spAutoFit/>
          </a:bodyPr>
          <a:lstStyle/>
          <a:p>
            <a:r>
              <a:rPr lang="zh-CN" altLang="en-US" b="1" dirty="0"/>
              <a:t>传统机器学习与深度学习的差异：</a:t>
            </a:r>
            <a:endParaRPr lang="en-US" altLang="zh-CN" b="1" dirty="0"/>
          </a:p>
          <a:p>
            <a:r>
              <a:rPr lang="en-US" altLang="zh-CN" b="1" dirty="0"/>
              <a:t>1</a:t>
            </a:r>
            <a:r>
              <a:rPr lang="zh-CN" altLang="en-US" b="1" dirty="0"/>
              <a:t>、端到端学习 </a:t>
            </a:r>
            <a:endParaRPr lang="en-US" altLang="zh-CN" b="1" dirty="0"/>
          </a:p>
          <a:p>
            <a:r>
              <a:rPr lang="zh-CN" altLang="en-US" dirty="0"/>
              <a:t>       端到端（</a:t>
            </a:r>
            <a:r>
              <a:rPr lang="en-US" altLang="zh-CN" dirty="0"/>
              <a:t>End-to-End</a:t>
            </a:r>
            <a:r>
              <a:rPr lang="zh-CN" altLang="en-US" dirty="0"/>
              <a:t>）是一种机器学习和深度学习的设计范式，指的是将系统的输入端直接映射到输出端，中间省略了传统方法中的手工特征提取和复杂的中间处理步骤。这种方法通过训练一个单一的模型来处理从输入端到输出端的所有步骤。</a:t>
            </a:r>
            <a:endParaRPr lang="zh-CN" altLang="en-US" dirty="0"/>
          </a:p>
          <a:p>
            <a:r>
              <a:rPr lang="en-US" altLang="zh-CN" b="1" dirty="0"/>
              <a:t>2</a:t>
            </a:r>
            <a:r>
              <a:rPr lang="zh-CN" altLang="en-US" b="1" dirty="0"/>
              <a:t>、非线性建模</a:t>
            </a:r>
            <a:endParaRPr lang="zh-CN" altLang="en-US" b="1" dirty="0"/>
          </a:p>
          <a:p>
            <a:r>
              <a:rPr lang="zh-CN" altLang="en-US" dirty="0"/>
              <a:t>       线性模型和非线性模型的核心区别在于模型结构的复杂性和对数据关系的刻画能力。</a:t>
            </a:r>
            <a:endParaRPr lang="en-US" altLang="zh-CN" dirty="0"/>
          </a:p>
          <a:p>
            <a:r>
              <a:rPr lang="en-US" altLang="zh-CN" dirty="0"/>
              <a:t>       </a:t>
            </a:r>
            <a:r>
              <a:rPr lang="zh-CN" altLang="en-US" dirty="0"/>
              <a:t>线性模型通过直线或超平面描述变量间的一阶关系，计算简单但灵活性低；非线性模型通过曲线或复杂曲面拟合数据，能适应更复杂的关系但计算成本较高。</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84404" y="182906"/>
            <a:ext cx="8719958" cy="695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深度学习发展史</a:t>
            </a:r>
            <a:endParaRPr lang="zh-CN" altLang="en-US" dirty="0"/>
          </a:p>
        </p:txBody>
      </p:sp>
      <p:sp>
        <p:nvSpPr>
          <p:cNvPr id="3" name="文本框 2"/>
          <p:cNvSpPr txBox="1"/>
          <p:nvPr/>
        </p:nvSpPr>
        <p:spPr>
          <a:xfrm>
            <a:off x="684403" y="1727310"/>
            <a:ext cx="10813913" cy="2368550"/>
          </a:xfrm>
          <a:prstGeom prst="rect">
            <a:avLst/>
          </a:prstGeom>
          <a:noFill/>
        </p:spPr>
        <p:txBody>
          <a:bodyPr wrap="square">
            <a:spAutoFit/>
          </a:bodyPr>
          <a:lstStyle/>
          <a:p>
            <a:pPr algn="l">
              <a:lnSpc>
                <a:spcPts val="2400"/>
              </a:lnSpc>
            </a:pPr>
            <a:r>
              <a:rPr lang="zh-CN" altLang="en-US" b="1" i="0" dirty="0">
                <a:solidFill>
                  <a:srgbClr val="333333"/>
                </a:solidFill>
                <a:effectLst/>
                <a:latin typeface="PingFang SC"/>
              </a:rPr>
              <a:t>人工智能发展的三次浪潮</a:t>
            </a:r>
            <a:endParaRPr lang="en-US" altLang="zh-CN" b="1" i="0" dirty="0">
              <a:solidFill>
                <a:srgbClr val="333333"/>
              </a:solidFill>
              <a:effectLst/>
              <a:latin typeface="PingFang SC"/>
            </a:endParaRPr>
          </a:p>
          <a:p>
            <a:pPr algn="l">
              <a:lnSpc>
                <a:spcPts val="2400"/>
              </a:lnSpc>
            </a:pPr>
            <a:endParaRPr lang="en-US" altLang="zh-CN" b="1" i="0" dirty="0">
              <a:solidFill>
                <a:srgbClr val="333333"/>
              </a:solidFill>
              <a:effectLst/>
              <a:latin typeface="PingFang SC"/>
            </a:endParaRPr>
          </a:p>
          <a:p>
            <a:pPr algn="l">
              <a:lnSpc>
                <a:spcPct val="150000"/>
              </a:lnSpc>
              <a:buClrTx/>
              <a:buSzTx/>
              <a:buFontTx/>
              <a:buNone/>
            </a:pPr>
            <a:r>
              <a:rPr lang="zh-CN" altLang="en-US" b="0" i="0" dirty="0">
                <a:solidFill>
                  <a:srgbClr val="333333"/>
                </a:solidFill>
                <a:effectLst/>
                <a:latin typeface="PingFang SC"/>
              </a:rPr>
              <a:t>     第一次浪潮</a:t>
            </a:r>
            <a:r>
              <a:rPr lang="zh-CN" altLang="en-US" b="0" i="0" dirty="0">
                <a:solidFill>
                  <a:srgbClr val="333333"/>
                </a:solidFill>
                <a:effectLst/>
                <a:latin typeface="+mn-lt"/>
                <a:cs typeface="+mn-lt"/>
              </a:rPr>
              <a:t>（1950s-1970s）</a:t>
            </a:r>
            <a:r>
              <a:rPr lang="zh-CN" altLang="en-US" b="0" i="0" dirty="0">
                <a:solidFill>
                  <a:srgbClr val="333333"/>
                </a:solidFill>
                <a:effectLst/>
                <a:latin typeface="PingFang SC"/>
              </a:rPr>
              <a:t>以逻辑推理为核心突破，第二次浪潮</a:t>
            </a:r>
            <a:r>
              <a:rPr lang="zh-CN" altLang="en-US" b="0" i="0" dirty="0">
                <a:solidFill>
                  <a:srgbClr val="333333"/>
                </a:solidFill>
                <a:effectLst/>
                <a:latin typeface="+mn-lt"/>
                <a:cs typeface="+mn-lt"/>
              </a:rPr>
              <a:t>（1980s-1990s）</a:t>
            </a:r>
            <a:r>
              <a:rPr lang="zh-CN" altLang="en-US" b="0" i="0" dirty="0">
                <a:solidFill>
                  <a:srgbClr val="333333"/>
                </a:solidFill>
                <a:effectLst/>
                <a:latin typeface="PingFang SC"/>
              </a:rPr>
              <a:t>以专家系统实现实用化，第三次浪潮</a:t>
            </a:r>
            <a:r>
              <a:rPr lang="zh-CN" altLang="en-US" b="0" i="0" dirty="0">
                <a:solidFill>
                  <a:srgbClr val="333333"/>
                </a:solidFill>
                <a:effectLst/>
                <a:latin typeface="+mn-lt"/>
                <a:cs typeface="+mn-lt"/>
              </a:rPr>
              <a:t>（2000s至今）</a:t>
            </a:r>
            <a:r>
              <a:rPr lang="zh-CN" altLang="en-US" b="0" i="0" dirty="0">
                <a:solidFill>
                  <a:srgbClr val="333333"/>
                </a:solidFill>
                <a:effectLst/>
                <a:latin typeface="PingFang SC"/>
              </a:rPr>
              <a:t>则以深度学习推动感知智能的爆发式发展。‌</a:t>
            </a:r>
            <a:endParaRPr lang="zh-CN" altLang="en-US" i="0" dirty="0">
              <a:solidFill>
                <a:srgbClr val="333333"/>
              </a:solidFill>
              <a:effectLst/>
              <a:latin typeface="PingFang S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84404" y="182906"/>
            <a:ext cx="8719958" cy="695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深度学习发展史</a:t>
            </a:r>
            <a:endParaRPr lang="zh-CN" altLang="en-US" dirty="0"/>
          </a:p>
        </p:txBody>
      </p:sp>
      <p:sp>
        <p:nvSpPr>
          <p:cNvPr id="3" name="文本框 2"/>
          <p:cNvSpPr txBox="1"/>
          <p:nvPr/>
        </p:nvSpPr>
        <p:spPr>
          <a:xfrm>
            <a:off x="684530" y="1473200"/>
            <a:ext cx="10916920" cy="5384800"/>
          </a:xfrm>
          <a:prstGeom prst="rect">
            <a:avLst/>
          </a:prstGeom>
          <a:noFill/>
        </p:spPr>
        <p:txBody>
          <a:bodyPr wrap="square">
            <a:spAutoFit/>
          </a:bodyPr>
          <a:lstStyle/>
          <a:p>
            <a:pPr algn="l">
              <a:lnSpc>
                <a:spcPct val="150000"/>
              </a:lnSpc>
            </a:pPr>
            <a:r>
              <a:rPr lang="en-US" altLang="zh-CN" b="0" i="0" dirty="0">
                <a:solidFill>
                  <a:srgbClr val="333333"/>
                </a:solidFill>
                <a:effectLst/>
                <a:cs typeface="Arial" panose="020B0604020202020204" pitchFamily="34" charset="0"/>
              </a:rPr>
              <a:t>1</a:t>
            </a:r>
            <a:r>
              <a:rPr lang="zh-CN" altLang="en-US" b="0" i="0" dirty="0">
                <a:solidFill>
                  <a:srgbClr val="333333"/>
                </a:solidFill>
                <a:effectLst/>
                <a:cs typeface="Arial" panose="020B0604020202020204" pitchFamily="34" charset="0"/>
              </a:rPr>
              <a:t>、</a:t>
            </a:r>
            <a:r>
              <a:rPr lang="en-US" altLang="zh-CN" b="0" i="0" dirty="0">
                <a:solidFill>
                  <a:srgbClr val="333333"/>
                </a:solidFill>
                <a:effectLst/>
                <a:cs typeface="Arial" panose="020B0604020202020204" pitchFamily="34" charset="0"/>
              </a:rPr>
              <a:t>‌</a:t>
            </a:r>
            <a:r>
              <a:rPr lang="zh-CN" altLang="en-US" b="1" i="0" dirty="0">
                <a:solidFill>
                  <a:srgbClr val="333333"/>
                </a:solidFill>
                <a:effectLst/>
                <a:latin typeface="PingFang SC"/>
              </a:rPr>
              <a:t>第一次浪潮</a:t>
            </a:r>
            <a:r>
              <a:rPr lang="zh-CN" altLang="en-US" b="1" i="0" dirty="0">
                <a:solidFill>
                  <a:srgbClr val="333333"/>
                </a:solidFill>
                <a:effectLst/>
                <a:cs typeface="Arial" panose="020B0604020202020204" pitchFamily="34" charset="0"/>
              </a:rPr>
              <a:t>（</a:t>
            </a:r>
            <a:r>
              <a:rPr lang="en-US" altLang="zh-CN" b="1" i="0" dirty="0">
                <a:solidFill>
                  <a:srgbClr val="333333"/>
                </a:solidFill>
                <a:effectLst/>
                <a:cs typeface="Arial" panose="020B0604020202020204" pitchFamily="34" charset="0"/>
              </a:rPr>
              <a:t>1950s-1970s</a:t>
            </a:r>
            <a:r>
              <a:rPr lang="zh-CN" altLang="en-US" b="1" i="0" dirty="0">
                <a:solidFill>
                  <a:srgbClr val="333333"/>
                </a:solidFill>
                <a:effectLst/>
                <a:cs typeface="Arial" panose="020B0604020202020204" pitchFamily="34" charset="0"/>
              </a:rPr>
              <a:t>）</a:t>
            </a:r>
            <a:r>
              <a:rPr lang="zh-CN" altLang="en-US" b="1" i="0" dirty="0">
                <a:solidFill>
                  <a:srgbClr val="333333"/>
                </a:solidFill>
                <a:effectLst/>
                <a:latin typeface="PingFang SC"/>
              </a:rPr>
              <a:t>：逻辑推理的奠基阶段</a:t>
            </a:r>
            <a:r>
              <a:rPr lang="zh-CN" altLang="en-US" b="0" i="0" dirty="0">
                <a:solidFill>
                  <a:srgbClr val="333333"/>
                </a:solidFill>
                <a:effectLst/>
                <a:latin typeface="PingFang SC"/>
              </a:rPr>
              <a:t>‌</a:t>
            </a:r>
            <a:endParaRPr lang="zh-CN" altLang="en-US" b="0" i="0" dirty="0">
              <a:solidFill>
                <a:srgbClr val="333333"/>
              </a:solidFill>
              <a:effectLst/>
              <a:latin typeface="PingFang SC"/>
            </a:endParaRPr>
          </a:p>
          <a:p>
            <a:pPr algn="l">
              <a:lnSpc>
                <a:spcPct val="150000"/>
              </a:lnSpc>
              <a:buFont typeface="Arial" panose="020B0604020202020204" pitchFamily="34" charset="0"/>
              <a:buChar char="•"/>
            </a:pPr>
            <a:r>
              <a:rPr lang="zh-CN" altLang="en-US" b="0" i="0" dirty="0">
                <a:solidFill>
                  <a:srgbClr val="333333"/>
                </a:solidFill>
                <a:effectLst/>
                <a:latin typeface="PingFang SC"/>
              </a:rPr>
              <a:t>‌</a:t>
            </a:r>
            <a:r>
              <a:rPr lang="zh-CN" altLang="en-US" b="1" i="0" dirty="0">
                <a:solidFill>
                  <a:srgbClr val="333333"/>
                </a:solidFill>
                <a:effectLst/>
                <a:latin typeface="PingFang SC"/>
              </a:rPr>
              <a:t>时间范围</a:t>
            </a:r>
            <a:r>
              <a:rPr lang="zh-CN" altLang="en-US" b="0" i="0" dirty="0">
                <a:solidFill>
                  <a:srgbClr val="333333"/>
                </a:solidFill>
                <a:effectLst/>
                <a:latin typeface="PingFang SC"/>
              </a:rPr>
              <a:t>‌：</a:t>
            </a:r>
            <a:endParaRPr lang="zh-CN" altLang="en-US" b="0" i="0" dirty="0">
              <a:solidFill>
                <a:srgbClr val="333333"/>
              </a:solidFill>
              <a:effectLst/>
              <a:latin typeface="PingFang SC"/>
            </a:endParaRPr>
          </a:p>
          <a:p>
            <a:pPr lvl="1" algn="l">
              <a:lnSpc>
                <a:spcPct val="150000"/>
              </a:lnSpc>
              <a:buFont typeface="Arial" panose="020B0604020202020204" pitchFamily="34" charset="0"/>
              <a:buChar char="•"/>
            </a:pPr>
            <a:r>
              <a:rPr lang="en-US" altLang="zh-CN" b="0" i="0" dirty="0">
                <a:solidFill>
                  <a:srgbClr val="333333"/>
                </a:solidFill>
                <a:effectLst/>
                <a:cs typeface="Arial" panose="020B0604020202020204" pitchFamily="34" charset="0"/>
              </a:rPr>
              <a:t>1950</a:t>
            </a:r>
            <a:r>
              <a:rPr lang="zh-CN" altLang="en-US" b="0" i="0" dirty="0">
                <a:solidFill>
                  <a:srgbClr val="333333"/>
                </a:solidFill>
                <a:effectLst/>
                <a:latin typeface="PingFang SC"/>
              </a:rPr>
              <a:t>年代至</a:t>
            </a:r>
            <a:r>
              <a:rPr lang="en-US" altLang="zh-CN" b="0" i="0" dirty="0">
                <a:solidFill>
                  <a:srgbClr val="333333"/>
                </a:solidFill>
                <a:effectLst/>
                <a:cs typeface="Arial" panose="020B0604020202020204" pitchFamily="34" charset="0"/>
              </a:rPr>
              <a:t>1970</a:t>
            </a:r>
            <a:r>
              <a:rPr lang="zh-CN" altLang="en-US" b="0" i="0" dirty="0">
                <a:solidFill>
                  <a:srgbClr val="333333"/>
                </a:solidFill>
                <a:effectLst/>
                <a:latin typeface="PingFang SC"/>
              </a:rPr>
              <a:t>年代初期，以</a:t>
            </a:r>
            <a:r>
              <a:rPr lang="en-US" altLang="zh-CN" b="0" i="0" dirty="0">
                <a:solidFill>
                  <a:srgbClr val="333333"/>
                </a:solidFill>
                <a:effectLst/>
                <a:cs typeface="Arial" panose="020B0604020202020204" pitchFamily="34" charset="0"/>
              </a:rPr>
              <a:t>1956</a:t>
            </a:r>
            <a:r>
              <a:rPr lang="zh-CN" altLang="en-US" b="0" i="0" dirty="0">
                <a:solidFill>
                  <a:srgbClr val="333333"/>
                </a:solidFill>
                <a:effectLst/>
                <a:latin typeface="PingFang SC"/>
              </a:rPr>
              <a:t>年达特茅斯会议为标志性起点。</a:t>
            </a:r>
            <a:endParaRPr lang="zh-CN" altLang="en-US" b="0" i="0" dirty="0">
              <a:solidFill>
                <a:srgbClr val="333333"/>
              </a:solidFill>
              <a:effectLst/>
              <a:latin typeface="PingFang SC"/>
            </a:endParaRPr>
          </a:p>
          <a:p>
            <a:pPr algn="l">
              <a:lnSpc>
                <a:spcPct val="150000"/>
              </a:lnSpc>
              <a:buFont typeface="Arial" panose="020B0604020202020204" pitchFamily="34" charset="0"/>
              <a:buChar char="•"/>
            </a:pPr>
            <a:r>
              <a:rPr lang="zh-CN" altLang="en-US" b="0" i="0" dirty="0">
                <a:solidFill>
                  <a:srgbClr val="333333"/>
                </a:solidFill>
                <a:effectLst/>
                <a:latin typeface="PingFang SC"/>
              </a:rPr>
              <a:t>‌</a:t>
            </a:r>
            <a:r>
              <a:rPr lang="zh-CN" altLang="en-US" b="1" i="0" dirty="0">
                <a:solidFill>
                  <a:srgbClr val="333333"/>
                </a:solidFill>
                <a:effectLst/>
                <a:latin typeface="PingFang SC"/>
              </a:rPr>
              <a:t>核心突破</a:t>
            </a:r>
            <a:r>
              <a:rPr lang="zh-CN" altLang="en-US" b="0" i="0" dirty="0">
                <a:solidFill>
                  <a:srgbClr val="333333"/>
                </a:solidFill>
                <a:effectLst/>
                <a:latin typeface="PingFang SC"/>
              </a:rPr>
              <a:t>‌：</a:t>
            </a:r>
            <a:endParaRPr lang="zh-CN" altLang="en-US" b="0" i="0" dirty="0">
              <a:solidFill>
                <a:srgbClr val="333333"/>
              </a:solidFill>
              <a:effectLst/>
              <a:latin typeface="PingFang SC"/>
            </a:endParaRPr>
          </a:p>
          <a:p>
            <a:pPr marL="742950" lvl="1" indent="-285750" algn="l">
              <a:lnSpc>
                <a:spcPct val="150000"/>
              </a:lnSpc>
              <a:buFont typeface="Arial" panose="020B0604020202020204" pitchFamily="34" charset="0"/>
              <a:buChar char="•"/>
            </a:pPr>
            <a:r>
              <a:rPr lang="zh-CN" altLang="en-US" b="0" i="0" dirty="0">
                <a:solidFill>
                  <a:srgbClr val="333333"/>
                </a:solidFill>
                <a:effectLst/>
                <a:latin typeface="PingFang SC"/>
              </a:rPr>
              <a:t>提出“人工智能”概念，聚焦机器逻辑推理能力；</a:t>
            </a:r>
            <a:endParaRPr lang="zh-CN" altLang="en-US" b="0" i="0" dirty="0">
              <a:solidFill>
                <a:srgbClr val="333333"/>
              </a:solidFill>
              <a:effectLst/>
              <a:latin typeface="PingFang SC"/>
            </a:endParaRPr>
          </a:p>
          <a:p>
            <a:pPr marL="742950" lvl="1" indent="-285750" algn="l">
              <a:lnSpc>
                <a:spcPct val="150000"/>
              </a:lnSpc>
              <a:buFont typeface="Arial" panose="020B0604020202020204" pitchFamily="34" charset="0"/>
              <a:buChar char="•"/>
            </a:pPr>
            <a:r>
              <a:rPr lang="zh-CN" altLang="en-US" b="0" i="0" dirty="0">
                <a:solidFill>
                  <a:srgbClr val="333333"/>
                </a:solidFill>
                <a:effectLst/>
                <a:latin typeface="PingFang SC"/>
              </a:rPr>
              <a:t>代表性成果包括几何定理证明器、简单人机对话系统</a:t>
            </a:r>
            <a:r>
              <a:rPr lang="zh-CN" altLang="en-US" b="0" i="0" dirty="0">
                <a:solidFill>
                  <a:srgbClr val="333333"/>
                </a:solidFill>
                <a:effectLst/>
                <a:cs typeface="Arial" panose="020B0604020202020204" pitchFamily="34" charset="0"/>
              </a:rPr>
              <a:t>（如</a:t>
            </a:r>
            <a:r>
              <a:rPr lang="en-US" altLang="zh-CN" b="0" i="0" dirty="0">
                <a:solidFill>
                  <a:srgbClr val="333333"/>
                </a:solidFill>
                <a:effectLst/>
                <a:cs typeface="Arial" panose="020B0604020202020204" pitchFamily="34" charset="0"/>
              </a:rPr>
              <a:t>ELIZA</a:t>
            </a:r>
            <a:r>
              <a:rPr lang="zh-CN" altLang="en-US" b="0" i="0" dirty="0">
                <a:solidFill>
                  <a:srgbClr val="333333"/>
                </a:solidFill>
                <a:effectLst/>
                <a:cs typeface="Arial" panose="020B0604020202020204" pitchFamily="34" charset="0"/>
              </a:rPr>
              <a:t>）</a:t>
            </a:r>
            <a:r>
              <a:rPr lang="zh-CN" altLang="en-US" b="0" i="0" dirty="0">
                <a:solidFill>
                  <a:srgbClr val="333333"/>
                </a:solidFill>
                <a:effectLst/>
                <a:latin typeface="PingFang SC"/>
              </a:rPr>
              <a:t>以及图灵测试的理论框架。</a:t>
            </a:r>
            <a:endParaRPr lang="zh-CN" altLang="en-US" b="0" i="0" dirty="0">
              <a:solidFill>
                <a:srgbClr val="333333"/>
              </a:solidFill>
              <a:effectLst/>
              <a:latin typeface="PingFang SC"/>
            </a:endParaRPr>
          </a:p>
          <a:p>
            <a:pPr algn="l">
              <a:lnSpc>
                <a:spcPct val="150000"/>
              </a:lnSpc>
              <a:buFont typeface="Arial" panose="020B0604020202020204" pitchFamily="34" charset="0"/>
              <a:buChar char="•"/>
            </a:pPr>
            <a:r>
              <a:rPr lang="zh-CN" altLang="en-US" b="0" i="0" dirty="0">
                <a:solidFill>
                  <a:srgbClr val="333333"/>
                </a:solidFill>
                <a:effectLst/>
                <a:latin typeface="PingFang SC"/>
              </a:rPr>
              <a:t>‌</a:t>
            </a:r>
            <a:r>
              <a:rPr lang="zh-CN" altLang="en-US" b="1" i="0" dirty="0">
                <a:solidFill>
                  <a:srgbClr val="333333"/>
                </a:solidFill>
                <a:effectLst/>
                <a:latin typeface="PingFang SC"/>
              </a:rPr>
              <a:t>局限与低谷</a:t>
            </a:r>
            <a:r>
              <a:rPr lang="zh-CN" altLang="en-US" b="0" i="0" dirty="0">
                <a:solidFill>
                  <a:srgbClr val="333333"/>
                </a:solidFill>
                <a:effectLst/>
                <a:latin typeface="PingFang SC"/>
              </a:rPr>
              <a:t>‌：</a:t>
            </a:r>
            <a:endParaRPr lang="zh-CN" altLang="en-US" b="0" i="0" dirty="0">
              <a:solidFill>
                <a:srgbClr val="333333"/>
              </a:solidFill>
              <a:effectLst/>
              <a:latin typeface="PingFang SC"/>
            </a:endParaRPr>
          </a:p>
          <a:p>
            <a:pPr lvl="1" algn="l">
              <a:lnSpc>
                <a:spcPct val="150000"/>
              </a:lnSpc>
              <a:buFont typeface="Arial" panose="020B0604020202020204" pitchFamily="34" charset="0"/>
              <a:buChar char="•"/>
            </a:pPr>
            <a:r>
              <a:rPr lang="zh-CN" altLang="en-US" b="0" i="0" dirty="0">
                <a:solidFill>
                  <a:srgbClr val="333333"/>
                </a:solidFill>
                <a:effectLst/>
                <a:latin typeface="PingFang SC"/>
              </a:rPr>
              <a:t>受限于计算机算力不足与资金缩减，研究在</a:t>
            </a:r>
            <a:r>
              <a:rPr lang="en-US" altLang="zh-CN" b="0" i="0" dirty="0">
                <a:solidFill>
                  <a:srgbClr val="333333"/>
                </a:solidFill>
                <a:effectLst/>
                <a:latin typeface="Times New Roman" panose="02020603050405020304" pitchFamily="18" charset="0"/>
                <a:cs typeface="Times New Roman" panose="02020603050405020304" pitchFamily="18" charset="0"/>
              </a:rPr>
              <a:t>1970</a:t>
            </a:r>
            <a:r>
              <a:rPr lang="zh-CN" altLang="en-US" b="0" i="0" dirty="0">
                <a:solidFill>
                  <a:srgbClr val="333333"/>
                </a:solidFill>
                <a:effectLst/>
                <a:latin typeface="PingFang SC"/>
              </a:rPr>
              <a:t>年代陷入停滞。</a:t>
            </a:r>
            <a:endParaRPr lang="zh-CN" altLang="en-US" b="0" i="0" dirty="0">
              <a:solidFill>
                <a:srgbClr val="333333"/>
              </a:solidFill>
              <a:effectLst/>
              <a:latin typeface="PingFang SC"/>
            </a:endParaRPr>
          </a:p>
          <a:p>
            <a:pPr algn="l">
              <a:lnSpc>
                <a:spcPts val="2400"/>
              </a:lnSpc>
            </a:pPr>
            <a:endParaRPr lang="zh-CN" altLang="en-US" b="1" i="0" dirty="0">
              <a:solidFill>
                <a:srgbClr val="333333"/>
              </a:solidFill>
              <a:effectLst/>
              <a:latin typeface="PingFang SC"/>
            </a:endParaRP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11393</Words>
  <Application>WPS 演示</Application>
  <PresentationFormat>宽屏</PresentationFormat>
  <Paragraphs>1013</Paragraphs>
  <Slides>52</Slides>
  <Notes>30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72" baseType="lpstr">
      <vt:lpstr>Arial</vt:lpstr>
      <vt:lpstr>宋体</vt:lpstr>
      <vt:lpstr>Wingdings</vt:lpstr>
      <vt:lpstr>微软雅黑</vt:lpstr>
      <vt:lpstr>等线</vt:lpstr>
      <vt:lpstr>Impact</vt:lpstr>
      <vt:lpstr>Times New Roman</vt:lpstr>
      <vt:lpstr>Symbol</vt:lpstr>
      <vt:lpstr>MT Extra</vt:lpstr>
      <vt:lpstr>Calibri</vt:lpstr>
      <vt:lpstr>PingFang SC</vt:lpstr>
      <vt:lpstr>Segoe Print</vt:lpstr>
      <vt:lpstr>Times New Roman</vt:lpstr>
      <vt:lpstr>Arial Unicode MS</vt:lpstr>
      <vt:lpstr>-apple-system</vt:lpstr>
      <vt:lpstr>Arial</vt:lpstr>
      <vt:lpstr>inherit</vt:lpstr>
      <vt:lpstr>Cambria</vt:lpstr>
      <vt:lpstr>默认设计模板</vt:lpstr>
      <vt:lpstr>Paint.Picture</vt:lpstr>
      <vt:lpstr>深度学习-引言  </vt:lpstr>
      <vt:lpstr>本章目录</vt:lpstr>
      <vt:lpstr>1. 深度学习的背景</vt:lpstr>
      <vt:lpstr>PowerPoint 演示文稿</vt:lpstr>
      <vt:lpstr>深度学习与机器学习、人工智能的关系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深度学习的应用</vt:lpstr>
      <vt:lpstr>PowerPoint 演示文稿</vt:lpstr>
      <vt:lpstr>PowerPoint 演示文稿</vt:lpstr>
      <vt:lpstr>PowerPoint 演示文稿</vt:lpstr>
      <vt:lpstr>PowerPoint 演示文稿</vt:lpstr>
      <vt:lpstr>PowerPoint 演示文稿</vt:lpstr>
      <vt:lpstr>PowerPoint 演示文稿</vt:lpstr>
      <vt:lpstr>3. 深度学习的常用资源</vt:lpstr>
      <vt:lpstr>3.深度学习的常用资源</vt:lpstr>
      <vt:lpstr>3.深度学习的常用资源</vt:lpstr>
      <vt:lpstr>3.深度学习的常用资源</vt:lpstr>
      <vt:lpstr>3.深度学习的常用资源</vt:lpstr>
      <vt:lpstr>4. 深度学习的开发环境</vt:lpstr>
      <vt:lpstr>PowerPoint 演示文稿</vt:lpstr>
      <vt:lpstr>PowerPoint 演示文稿</vt:lpstr>
      <vt:lpstr>PowerPoint 演示文稿</vt:lpstr>
      <vt:lpstr>PowerPoint 演示文稿</vt:lpstr>
      <vt:lpstr>深度学习的软件​​</vt:lpstr>
      <vt:lpstr>深度学习的软件​​</vt:lpstr>
      <vt:lpstr>深度学习的软件​​</vt:lpstr>
      <vt:lpstr>深度学习的软件​​</vt:lpstr>
      <vt:lpstr>深度学习的软件​​</vt:lpstr>
      <vt:lpstr>5. 深度学习开发环境配置</vt:lpstr>
      <vt:lpstr>5.开发环境配置</vt:lpstr>
      <vt:lpstr>5.开发环境配置</vt:lpstr>
      <vt:lpstr>6. 深度学习的开发流程</vt:lpstr>
      <vt:lpstr>6.深度学习的开发流程</vt:lpstr>
      <vt:lpstr>6.深度学习的开发流程</vt:lpstr>
      <vt:lpstr>6.深度学习的开发流程</vt:lpstr>
      <vt:lpstr>6.深度学习的开发流程</vt:lpstr>
      <vt:lpstr>6.深度学习的开发流程</vt:lpstr>
      <vt:lpstr>6.深度学习的开发流程</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黄海广</dc:creator>
  <cp:lastModifiedBy>廖远</cp:lastModifiedBy>
  <cp:revision>3129</cp:revision>
  <cp:lastPrinted>2018-06-09T17:02:00Z</cp:lastPrinted>
  <dcterms:created xsi:type="dcterms:W3CDTF">2016-05-18T20:32:00Z</dcterms:created>
  <dcterms:modified xsi:type="dcterms:W3CDTF">2025-09-03T02:18:33Z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EE7ACF80596441EA8E737A997294C732_12</vt:lpwstr>
  </property>
</Properties>
</file>